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7"/>
  </p:notesMasterIdLst>
  <p:handoutMasterIdLst>
    <p:handoutMasterId r:id="rId38"/>
  </p:handoutMasterIdLst>
  <p:sldIdLst>
    <p:sldId id="270" r:id="rId2"/>
    <p:sldId id="351" r:id="rId3"/>
    <p:sldId id="352" r:id="rId4"/>
    <p:sldId id="353" r:id="rId5"/>
    <p:sldId id="354" r:id="rId6"/>
    <p:sldId id="355"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8" r:id="rId20"/>
    <p:sldId id="369" r:id="rId21"/>
    <p:sldId id="370" r:id="rId22"/>
    <p:sldId id="371" r:id="rId23"/>
    <p:sldId id="372" r:id="rId24"/>
    <p:sldId id="373" r:id="rId25"/>
    <p:sldId id="374" r:id="rId26"/>
    <p:sldId id="375" r:id="rId27"/>
    <p:sldId id="376" r:id="rId28"/>
    <p:sldId id="377" r:id="rId29"/>
    <p:sldId id="379" r:id="rId30"/>
    <p:sldId id="382" r:id="rId31"/>
    <p:sldId id="383" r:id="rId32"/>
    <p:sldId id="384" r:id="rId33"/>
    <p:sldId id="385" r:id="rId34"/>
    <p:sldId id="387" r:id="rId35"/>
    <p:sldId id="388"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Maureen Steddin" initials="MS [2]" lastIdx="1" clrIdx="7"/>
  <p:cmAuthor id="1" name="Ruchi Sachdev" initials="" lastIdx="8" clrIdx="1"/>
  <p:cmAuthor id="8" name="Maureen Steddin" initials="MS [3]" lastIdx="1" clrIdx="8"/>
  <p:cmAuthor id="2" name="Sarah Reusché" initials="" lastIdx="13" clrIdx="2"/>
  <p:cmAuthor id="9" name="Maureen Steddin" initials="MS [4]" lastIdx="1" clrIdx="9"/>
  <p:cmAuthor id="3" name="Nitin Shankar" initials="" lastIdx="6" clrIdx="3"/>
  <p:cmAuthor id="10" name="Maureen Steddin" initials="MS [5]" lastIdx="1" clrIdx="10"/>
  <p:cmAuthor id="4" name="Kristen Flathman" initials="" lastIdx="1" clrIdx="4"/>
  <p:cmAuthor id="11" name="Maureen Steddin" initials="MS [6]" lastIdx="1" clrIdx="11"/>
  <p:cmAuthor id="5" name="Ben Schroeter" initials="" lastIdx="0" clrIdx="5"/>
  <p:cmAuthor id="6" name="Maureen Steddin" initials="MS" lastIdx="1"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1" autoAdjust="0"/>
    <p:restoredTop sz="85593" autoAdjust="0"/>
  </p:normalViewPr>
  <p:slideViewPr>
    <p:cSldViewPr snapToGrid="0" snapToObjects="1">
      <p:cViewPr varScale="1">
        <p:scale>
          <a:sx n="91" d="100"/>
          <a:sy n="91" d="100"/>
        </p:scale>
        <p:origin x="48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7">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2016, 2014 Pearson Education, Inc. All Rights Reserved</a:t>
            </a: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457200" y="215370"/>
            <a:ext cx="8229600" cy="1039497"/>
          </a:xfrm>
          <a:prstGeom prst="rect">
            <a:avLst/>
          </a:prstGeom>
          <a:noFill/>
          <a:ln>
            <a:noFill/>
          </a:ln>
        </p:spPr>
        <p:txBody>
          <a:bodyPr lIns="0" tIns="0" rIns="0" bIns="0" anchor="t" anchorCtr="0">
            <a:noAutofit/>
          </a:bodyPr>
          <a:lstStyle/>
          <a:p>
            <a:pPr lvl="0">
              <a:buSzPct val="25000"/>
            </a:pPr>
            <a:r>
              <a:rPr lang="en-US" dirty="0"/>
              <a:t>Database Processing: Fundamentals, Design, and Implementation</a:t>
            </a:r>
            <a:endParaRPr lang="en-US" sz="3400" b="1" i="0" u="none" strike="noStrike" cap="none"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457200" y="1254868"/>
            <a:ext cx="8229600" cy="4871295"/>
          </a:xfrm>
          <a:prstGeom prst="rect">
            <a:avLst/>
          </a:prstGeom>
          <a:noFill/>
          <a:ln>
            <a:noFill/>
          </a:ln>
        </p:spPr>
        <p:txBody>
          <a:bodyPr lIns="0" tIns="0" rIns="0" bIns="0" anchor="t" anchorCtr="0">
            <a:noAutofit/>
          </a:bodyPr>
          <a:lstStyle/>
          <a:p>
            <a:pPr marL="0" lv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5486400" y="1600200"/>
            <a:ext cx="3657600" cy="1600200"/>
          </a:xfrm>
          <a:prstGeom prst="rect">
            <a:avLst/>
          </a:prstGeom>
          <a:noFill/>
          <a:ln>
            <a:noFill/>
          </a:ln>
        </p:spPr>
        <p:txBody>
          <a:bodyPr lIns="0" tIns="0" rIns="0" bIns="0" anchor="b" anchorCtr="0">
            <a:noAutofit/>
          </a:bodyPr>
          <a:lstStyle/>
          <a:p>
            <a:pPr marL="0" marR="0" lvl="0" indent="0" algn="l" rtl="0">
              <a:spcBef>
                <a:spcPts val="0"/>
              </a:spcBef>
              <a:buClr>
                <a:srgbClr val="007FA3"/>
              </a:buClr>
              <a:buSzPct val="25000"/>
              <a:buFont typeface="Arial"/>
              <a:buNone/>
            </a:pPr>
            <a:r>
              <a:rPr lang="en-US" sz="3000" b="0" i="0" u="none" strike="noStrike" cap="none" dirty="0">
                <a:solidFill>
                  <a:schemeClr val="dk1"/>
                </a:solidFill>
                <a:latin typeface="Arial"/>
                <a:ea typeface="Arial"/>
                <a:cs typeface="Arial"/>
                <a:sym typeface="Arial"/>
              </a:rPr>
              <a:t>Week #3</a:t>
            </a:r>
          </a:p>
          <a:p>
            <a:pPr marL="0" marR="0" lvl="0" indent="0" algn="l" rtl="0">
              <a:spcBef>
                <a:spcPts val="0"/>
              </a:spcBef>
              <a:buClr>
                <a:srgbClr val="007FA3"/>
              </a:buClr>
              <a:buSzPct val="25000"/>
              <a:buFont typeface="Arial"/>
              <a:buNone/>
            </a:pPr>
            <a:r>
              <a:rPr lang="en-US" sz="2400" dirty="0"/>
              <a:t>Part 1B</a:t>
            </a:r>
            <a:endParaRPr lang="en-US" sz="2400" b="0" i="0" u="none" strike="noStrike" cap="none" dirty="0">
              <a:solidFill>
                <a:schemeClr val="dk1"/>
              </a:solidFill>
              <a:latin typeface="Arial"/>
              <a:ea typeface="Arial"/>
              <a:cs typeface="Arial"/>
              <a:sym typeface="Arial"/>
            </a:endParaRPr>
          </a:p>
        </p:txBody>
      </p:sp>
      <p:sp>
        <p:nvSpPr>
          <p:cNvPr id="199" name="Shape 199"/>
          <p:cNvSpPr txBox="1">
            <a:spLocks noGrp="1"/>
          </p:cNvSpPr>
          <p:nvPr>
            <p:ph type="body" idx="4294967295"/>
          </p:nvPr>
        </p:nvSpPr>
        <p:spPr>
          <a:xfrm>
            <a:off x="5486400" y="3200400"/>
            <a:ext cx="3657600" cy="2925763"/>
          </a:xfrm>
          <a:prstGeom prst="rect">
            <a:avLst/>
          </a:prstGeom>
          <a:noFill/>
          <a:ln>
            <a:noFill/>
          </a:ln>
        </p:spPr>
        <p:txBody>
          <a:bodyPr lIns="0" tIns="0" rIns="0" bIns="0" anchor="t" anchorCtr="0">
            <a:noAutofit/>
          </a:bodyPr>
          <a:lstStyle/>
          <a:p>
            <a:pPr marL="0" marR="0" lvl="0" indent="0" algn="l" rtl="0">
              <a:spcBef>
                <a:spcPts val="0"/>
              </a:spcBef>
              <a:buClr>
                <a:srgbClr val="007FA3"/>
              </a:buClr>
              <a:buSzPct val="25000"/>
              <a:buFont typeface="Arial"/>
              <a:buNone/>
            </a:pPr>
            <a:r>
              <a:rPr lang="en-US" sz="2200" b="0" i="0" u="none" strike="noStrike" cap="none" dirty="0">
                <a:solidFill>
                  <a:schemeClr val="dk1"/>
                </a:solidFill>
                <a:latin typeface="Arial"/>
                <a:ea typeface="Arial"/>
                <a:cs typeface="Arial"/>
                <a:sym typeface="Arial"/>
              </a:rPr>
              <a:t>Introduction to Structured Query Language</a:t>
            </a:r>
          </a:p>
        </p:txBody>
      </p:sp>
      <p:pic>
        <p:nvPicPr>
          <p:cNvPr id="3" name="Picture 2">
            <a:extLst>
              <a:ext uri="{FF2B5EF4-FFF2-40B4-BE49-F238E27FC236}">
                <a16:creationId xmlns:a16="http://schemas.microsoft.com/office/drawing/2014/main" id="{CDD65714-D192-45D5-A8A7-9DA5B9EF849A}"/>
              </a:ext>
            </a:extLst>
          </p:cNvPr>
          <p:cNvPicPr>
            <a:picLocks noChangeAspect="1"/>
          </p:cNvPicPr>
          <p:nvPr/>
        </p:nvPicPr>
        <p:blipFill>
          <a:blip r:embed="rId3"/>
          <a:stretch>
            <a:fillRect/>
          </a:stretch>
        </p:blipFill>
        <p:spPr>
          <a:xfrm>
            <a:off x="457200" y="1600200"/>
            <a:ext cx="3570051" cy="45687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FF136-2038-41CB-A717-C6BF9257C0BD}"/>
              </a:ext>
            </a:extLst>
          </p:cNvPr>
          <p:cNvSpPr>
            <a:spLocks noGrp="1"/>
          </p:cNvSpPr>
          <p:nvPr>
            <p:ph type="title"/>
          </p:nvPr>
        </p:nvSpPr>
        <p:spPr/>
        <p:txBody>
          <a:bodyPr/>
          <a:lstStyle/>
          <a:p>
            <a:r>
              <a:rPr lang="en-US" dirty="0"/>
              <a:t>SQL WHERE Clause Options VII</a:t>
            </a:r>
            <a:br>
              <a:rPr lang="en-US" dirty="0"/>
            </a:br>
            <a:r>
              <a:rPr lang="en-US" sz="3000" dirty="0"/>
              <a:t>Ranges of Values: Using Math Symbols</a:t>
            </a:r>
            <a:endParaRPr lang="en-US" dirty="0"/>
          </a:p>
        </p:txBody>
      </p:sp>
      <p:sp>
        <p:nvSpPr>
          <p:cNvPr id="3" name="Text Placeholder 2">
            <a:extLst>
              <a:ext uri="{FF2B5EF4-FFF2-40B4-BE49-F238E27FC236}">
                <a16:creationId xmlns:a16="http://schemas.microsoft.com/office/drawing/2014/main" id="{B4A6C749-EC83-496F-972E-9BB5A7F8B4CD}"/>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ORDER_ITEM</a:t>
            </a:r>
          </a:p>
          <a:p>
            <a:pPr marL="588518" lvl="1" indent="0">
              <a:spcBef>
                <a:spcPts val="500"/>
              </a:spcBef>
              <a:buNone/>
            </a:pPr>
            <a:r>
              <a:rPr lang="en-US" b="1" dirty="0">
                <a:solidFill>
                  <a:srgbClr val="00ABBD"/>
                </a:solidFill>
                <a:latin typeface="Courier New" panose="02070309020205020404" pitchFamily="49" charset="0"/>
              </a:rPr>
              <a:t>WHERE	ExtendedPrice &gt;= 100</a:t>
            </a:r>
          </a:p>
          <a:p>
            <a:pPr marL="588518" marR="38140" lvl="1" indent="0">
              <a:spcBef>
                <a:spcPts val="500"/>
              </a:spcBef>
              <a:buNone/>
            </a:pPr>
            <a:r>
              <a:rPr lang="en-US" b="1" dirty="0">
                <a:solidFill>
                  <a:srgbClr val="00ABBD"/>
                </a:solidFill>
                <a:latin typeface="Courier New" panose="02070309020205020404" pitchFamily="49" charset="0"/>
              </a:rPr>
              <a:t>  AND	ExtendedPrice &lt;= 200 </a:t>
            </a:r>
          </a:p>
          <a:p>
            <a:pPr marL="588518" marR="38140" lvl="1" indent="0">
              <a:spcBef>
                <a:spcPts val="500"/>
              </a:spcBef>
              <a:buNone/>
            </a:pPr>
            <a:r>
              <a:rPr lang="en-US" b="1" dirty="0">
                <a:solidFill>
                  <a:srgbClr val="00ABBD"/>
                </a:solidFill>
                <a:latin typeface="Courier New" panose="02070309020205020404" pitchFamily="49" charset="0"/>
              </a:rPr>
              <a:t>ORDER BY  	ExtendedPrice;</a:t>
            </a:r>
          </a:p>
          <a:p>
            <a:endParaRPr lang="en-US" dirty="0"/>
          </a:p>
        </p:txBody>
      </p:sp>
      <p:pic>
        <p:nvPicPr>
          <p:cNvPr id="5" name="Picture 4">
            <a:extLst>
              <a:ext uri="{FF2B5EF4-FFF2-40B4-BE49-F238E27FC236}">
                <a16:creationId xmlns:a16="http://schemas.microsoft.com/office/drawing/2014/main" id="{4C4FEF8E-F554-4743-9D84-25F7D28FBAE9}"/>
              </a:ext>
            </a:extLst>
          </p:cNvPr>
          <p:cNvPicPr>
            <a:picLocks noChangeAspect="1"/>
          </p:cNvPicPr>
          <p:nvPr/>
        </p:nvPicPr>
        <p:blipFill>
          <a:blip r:embed="rId2"/>
          <a:stretch>
            <a:fillRect/>
          </a:stretch>
        </p:blipFill>
        <p:spPr>
          <a:xfrm>
            <a:off x="2211099" y="3741809"/>
            <a:ext cx="4721802" cy="1277664"/>
          </a:xfrm>
          <a:prstGeom prst="rect">
            <a:avLst/>
          </a:prstGeom>
        </p:spPr>
      </p:pic>
    </p:spTree>
    <p:extLst>
      <p:ext uri="{BB962C8B-B14F-4D97-AF65-F5344CB8AC3E}">
        <p14:creationId xmlns:p14="http://schemas.microsoft.com/office/powerpoint/2010/main" val="4238699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3951-2D07-4717-89D7-66E4D7D5B97C}"/>
              </a:ext>
            </a:extLst>
          </p:cNvPr>
          <p:cNvSpPr>
            <a:spLocks noGrp="1"/>
          </p:cNvSpPr>
          <p:nvPr>
            <p:ph type="title"/>
          </p:nvPr>
        </p:nvSpPr>
        <p:spPr/>
        <p:txBody>
          <a:bodyPr/>
          <a:lstStyle/>
          <a:p>
            <a:r>
              <a:rPr lang="en-US" dirty="0"/>
              <a:t>SQL WHERE Clause Options VIII</a:t>
            </a:r>
            <a:br>
              <a:rPr lang="en-US" dirty="0"/>
            </a:br>
            <a:r>
              <a:rPr lang="en-US" sz="3000" dirty="0"/>
              <a:t>Ranges of Values: SQL BETWEEN Operator</a:t>
            </a:r>
            <a:endParaRPr lang="en-US" dirty="0"/>
          </a:p>
        </p:txBody>
      </p:sp>
      <p:sp>
        <p:nvSpPr>
          <p:cNvPr id="3" name="Text Placeholder 2">
            <a:extLst>
              <a:ext uri="{FF2B5EF4-FFF2-40B4-BE49-F238E27FC236}">
                <a16:creationId xmlns:a16="http://schemas.microsoft.com/office/drawing/2014/main" id="{316B25B5-6376-49BB-AD68-A8823ECEC987}"/>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ORDER_ITEM</a:t>
            </a:r>
          </a:p>
          <a:p>
            <a:pPr marL="588518" marR="30980" lvl="1" indent="0">
              <a:spcBef>
                <a:spcPts val="500"/>
              </a:spcBef>
              <a:buNone/>
            </a:pPr>
            <a:r>
              <a:rPr lang="en-US" b="1" dirty="0">
                <a:solidFill>
                  <a:srgbClr val="00ABBD"/>
                </a:solidFill>
                <a:latin typeface="Courier New" panose="02070309020205020404" pitchFamily="49" charset="0"/>
              </a:rPr>
              <a:t>WHERE	 ExtendedPrice BETWEEN 100 AND 200 ORDER BY 			 ExtendedPrice;</a:t>
            </a:r>
          </a:p>
          <a:p>
            <a:endParaRPr lang="en-US" dirty="0"/>
          </a:p>
        </p:txBody>
      </p:sp>
      <p:pic>
        <p:nvPicPr>
          <p:cNvPr id="5" name="Picture 4">
            <a:extLst>
              <a:ext uri="{FF2B5EF4-FFF2-40B4-BE49-F238E27FC236}">
                <a16:creationId xmlns:a16="http://schemas.microsoft.com/office/drawing/2014/main" id="{6FC72A86-45EB-44D6-819D-65398A9C942C}"/>
              </a:ext>
            </a:extLst>
          </p:cNvPr>
          <p:cNvPicPr>
            <a:picLocks noChangeAspect="1"/>
          </p:cNvPicPr>
          <p:nvPr/>
        </p:nvPicPr>
        <p:blipFill>
          <a:blip r:embed="rId2"/>
          <a:stretch>
            <a:fillRect/>
          </a:stretch>
        </p:blipFill>
        <p:spPr>
          <a:xfrm>
            <a:off x="2298159" y="3428999"/>
            <a:ext cx="4547681" cy="1230549"/>
          </a:xfrm>
          <a:prstGeom prst="rect">
            <a:avLst/>
          </a:prstGeom>
        </p:spPr>
      </p:pic>
    </p:spTree>
    <p:extLst>
      <p:ext uri="{BB962C8B-B14F-4D97-AF65-F5344CB8AC3E}">
        <p14:creationId xmlns:p14="http://schemas.microsoft.com/office/powerpoint/2010/main" val="1099732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EDFDD-A2A5-4305-A1FF-2F8905830028}"/>
              </a:ext>
            </a:extLst>
          </p:cNvPr>
          <p:cNvSpPr>
            <a:spLocks noGrp="1"/>
          </p:cNvSpPr>
          <p:nvPr>
            <p:ph type="title"/>
          </p:nvPr>
        </p:nvSpPr>
        <p:spPr/>
        <p:txBody>
          <a:bodyPr/>
          <a:lstStyle/>
          <a:p>
            <a:r>
              <a:rPr lang="en-US" dirty="0"/>
              <a:t>SQL WHERE Clause Options IX</a:t>
            </a:r>
            <a:br>
              <a:rPr lang="en-US" dirty="0"/>
            </a:br>
            <a:r>
              <a:rPr lang="en-US" sz="2800" dirty="0"/>
              <a:t>Ranges of Values: SQL NOT BETWEEN Operator</a:t>
            </a:r>
          </a:p>
        </p:txBody>
      </p:sp>
      <p:sp>
        <p:nvSpPr>
          <p:cNvPr id="3" name="Text Placeholder 2">
            <a:extLst>
              <a:ext uri="{FF2B5EF4-FFF2-40B4-BE49-F238E27FC236}">
                <a16:creationId xmlns:a16="http://schemas.microsoft.com/office/drawing/2014/main" id="{4511B11C-A42C-43B6-BBF5-4A3935497EBD}"/>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ORDER_ITEM</a:t>
            </a:r>
          </a:p>
          <a:p>
            <a:pPr marL="588518" lvl="1" indent="0">
              <a:spcBef>
                <a:spcPts val="500"/>
              </a:spcBef>
              <a:buNone/>
            </a:pPr>
            <a:r>
              <a:rPr lang="en-US" b="1" dirty="0">
                <a:solidFill>
                  <a:srgbClr val="00ABBD"/>
                </a:solidFill>
                <a:latin typeface="Courier New" panose="02070309020205020404" pitchFamily="49" charset="0"/>
              </a:rPr>
              <a:t>WHERE	  ExtendedPrice NOT BETWEEN 100 AND 200</a:t>
            </a:r>
          </a:p>
          <a:p>
            <a:pPr marL="588518" lvl="1" indent="0">
              <a:spcBef>
                <a:spcPts val="500"/>
              </a:spcBef>
              <a:buNone/>
            </a:pPr>
            <a:r>
              <a:rPr lang="en-US" b="1" dirty="0">
                <a:solidFill>
                  <a:srgbClr val="00ABBD"/>
                </a:solidFill>
                <a:latin typeface="Courier New" panose="02070309020205020404" pitchFamily="49" charset="0"/>
              </a:rPr>
              <a:t>ORDER BY	  ExtendedPrice;</a:t>
            </a:r>
          </a:p>
          <a:p>
            <a:endParaRPr lang="en-US" dirty="0"/>
          </a:p>
        </p:txBody>
      </p:sp>
      <p:pic>
        <p:nvPicPr>
          <p:cNvPr id="5" name="Picture 4">
            <a:extLst>
              <a:ext uri="{FF2B5EF4-FFF2-40B4-BE49-F238E27FC236}">
                <a16:creationId xmlns:a16="http://schemas.microsoft.com/office/drawing/2014/main" id="{95AF8767-29C7-4A71-B2BB-810C1ECE531E}"/>
              </a:ext>
            </a:extLst>
          </p:cNvPr>
          <p:cNvPicPr>
            <a:picLocks noChangeAspect="1"/>
          </p:cNvPicPr>
          <p:nvPr/>
        </p:nvPicPr>
        <p:blipFill>
          <a:blip r:embed="rId2"/>
          <a:stretch>
            <a:fillRect/>
          </a:stretch>
        </p:blipFill>
        <p:spPr>
          <a:xfrm>
            <a:off x="1792920" y="3685811"/>
            <a:ext cx="5558159" cy="1207202"/>
          </a:xfrm>
          <a:prstGeom prst="rect">
            <a:avLst/>
          </a:prstGeom>
        </p:spPr>
      </p:pic>
    </p:spTree>
    <p:extLst>
      <p:ext uri="{BB962C8B-B14F-4D97-AF65-F5344CB8AC3E}">
        <p14:creationId xmlns:p14="http://schemas.microsoft.com/office/powerpoint/2010/main" val="260988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2ECA-1822-4C55-8014-E8E33ACD3355}"/>
              </a:ext>
            </a:extLst>
          </p:cNvPr>
          <p:cNvSpPr>
            <a:spLocks noGrp="1"/>
          </p:cNvSpPr>
          <p:nvPr>
            <p:ph type="title"/>
          </p:nvPr>
        </p:nvSpPr>
        <p:spPr/>
        <p:txBody>
          <a:bodyPr/>
          <a:lstStyle/>
          <a:p>
            <a:r>
              <a:rPr lang="en-US" dirty="0"/>
              <a:t>SQL WHERE Clause Options X</a:t>
            </a:r>
            <a:br>
              <a:rPr lang="en-US" dirty="0"/>
            </a:br>
            <a:r>
              <a:rPr lang="en-US" sz="2700" dirty="0"/>
              <a:t>Character String Patterns: SQL Wildcard Characters</a:t>
            </a:r>
          </a:p>
        </p:txBody>
      </p:sp>
      <p:sp>
        <p:nvSpPr>
          <p:cNvPr id="3" name="Text Placeholder 2">
            <a:extLst>
              <a:ext uri="{FF2B5EF4-FFF2-40B4-BE49-F238E27FC236}">
                <a16:creationId xmlns:a16="http://schemas.microsoft.com/office/drawing/2014/main" id="{B4982F0D-CD02-4BEB-BAB4-FD9AE02983DA}"/>
              </a:ext>
            </a:extLst>
          </p:cNvPr>
          <p:cNvSpPr>
            <a:spLocks noGrp="1"/>
          </p:cNvSpPr>
          <p:nvPr>
            <p:ph type="body" idx="1"/>
          </p:nvPr>
        </p:nvSpPr>
        <p:spPr/>
        <p:txBody>
          <a:bodyPr/>
          <a:lstStyle/>
          <a:p>
            <a:pPr eaLnBrk="1" hangingPunct="1"/>
            <a:r>
              <a:rPr lang="en-US" sz="3000" dirty="0"/>
              <a:t>The SQL LIKE operator and SQL NOT LIKE operator can be combined with wildcard symbols:</a:t>
            </a:r>
          </a:p>
          <a:p>
            <a:pPr lvl="1"/>
            <a:r>
              <a:rPr lang="en-US" sz="2600" dirty="0"/>
              <a:t>the </a:t>
            </a:r>
            <a:r>
              <a:rPr lang="en-US" sz="2600" b="1" dirty="0"/>
              <a:t>SQL</a:t>
            </a:r>
            <a:r>
              <a:rPr lang="en-US" sz="2600" dirty="0"/>
              <a:t> </a:t>
            </a:r>
            <a:r>
              <a:rPr lang="en-US" sz="2600" b="1" dirty="0"/>
              <a:t>underscore (_) wildcard character</a:t>
            </a:r>
            <a:r>
              <a:rPr lang="en-US" sz="2600" dirty="0"/>
              <a:t>, which represents a single, unspecified character in a specific position in the character string</a:t>
            </a:r>
          </a:p>
          <a:p>
            <a:pPr lvl="1"/>
            <a:r>
              <a:rPr lang="en-US" sz="2600" dirty="0"/>
              <a:t>the </a:t>
            </a:r>
            <a:r>
              <a:rPr lang="en-US" sz="2600" b="1" dirty="0"/>
              <a:t>SQL percent sign (%) wildcard character</a:t>
            </a:r>
            <a:r>
              <a:rPr lang="en-US" sz="2600" dirty="0"/>
              <a:t>, which represents any sequence of contiguous, unspecified characters (including spaces) in a specific position in the character string</a:t>
            </a:r>
          </a:p>
        </p:txBody>
      </p:sp>
    </p:spTree>
    <p:extLst>
      <p:ext uri="{BB962C8B-B14F-4D97-AF65-F5344CB8AC3E}">
        <p14:creationId xmlns:p14="http://schemas.microsoft.com/office/powerpoint/2010/main" val="2055251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3F326-11CF-4D2F-AABB-01E3AA025993}"/>
              </a:ext>
            </a:extLst>
          </p:cNvPr>
          <p:cNvSpPr>
            <a:spLocks noGrp="1"/>
          </p:cNvSpPr>
          <p:nvPr>
            <p:ph type="title"/>
          </p:nvPr>
        </p:nvSpPr>
        <p:spPr/>
        <p:txBody>
          <a:bodyPr/>
          <a:lstStyle/>
          <a:p>
            <a:r>
              <a:rPr lang="en-US" dirty="0"/>
              <a:t>SQL WHERE Clause Options XI</a:t>
            </a:r>
            <a:br>
              <a:rPr lang="en-US" dirty="0"/>
            </a:br>
            <a:r>
              <a:rPr lang="en-US" sz="2700" dirty="0"/>
              <a:t>Character String Patterns: SQL Like Operator I</a:t>
            </a:r>
            <a:endParaRPr lang="en-US" dirty="0"/>
          </a:p>
        </p:txBody>
      </p:sp>
      <p:sp>
        <p:nvSpPr>
          <p:cNvPr id="3" name="Text Placeholder 2">
            <a:extLst>
              <a:ext uri="{FF2B5EF4-FFF2-40B4-BE49-F238E27FC236}">
                <a16:creationId xmlns:a16="http://schemas.microsoft.com/office/drawing/2014/main" id="{72BE8C5C-F2AD-439D-8CF5-69016A13A89C}"/>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SKU_DATA</a:t>
            </a:r>
          </a:p>
          <a:p>
            <a:pPr marL="588518" lvl="1" indent="0">
              <a:spcBef>
                <a:spcPts val="500"/>
              </a:spcBef>
              <a:buNone/>
            </a:pPr>
            <a:r>
              <a:rPr lang="en-US" b="1" dirty="0">
                <a:solidFill>
                  <a:srgbClr val="00ABBD"/>
                </a:solidFill>
                <a:latin typeface="Courier New" panose="02070309020205020404" pitchFamily="49" charset="0"/>
              </a:rPr>
              <a:t>WHERE	 Buyer LIKE 'Pete%';</a:t>
            </a:r>
          </a:p>
          <a:p>
            <a:endParaRPr lang="en-US" dirty="0"/>
          </a:p>
        </p:txBody>
      </p:sp>
      <p:pic>
        <p:nvPicPr>
          <p:cNvPr id="5" name="Picture 4">
            <a:extLst>
              <a:ext uri="{FF2B5EF4-FFF2-40B4-BE49-F238E27FC236}">
                <a16:creationId xmlns:a16="http://schemas.microsoft.com/office/drawing/2014/main" id="{BCCD4066-DE75-47FF-86BB-500AD7D703C0}"/>
              </a:ext>
            </a:extLst>
          </p:cNvPr>
          <p:cNvPicPr>
            <a:picLocks noChangeAspect="1"/>
          </p:cNvPicPr>
          <p:nvPr/>
        </p:nvPicPr>
        <p:blipFill>
          <a:blip r:embed="rId2"/>
          <a:stretch>
            <a:fillRect/>
          </a:stretch>
        </p:blipFill>
        <p:spPr>
          <a:xfrm>
            <a:off x="2022669" y="3249009"/>
            <a:ext cx="5098662" cy="1702370"/>
          </a:xfrm>
          <a:prstGeom prst="rect">
            <a:avLst/>
          </a:prstGeom>
        </p:spPr>
      </p:pic>
    </p:spTree>
    <p:extLst>
      <p:ext uri="{BB962C8B-B14F-4D97-AF65-F5344CB8AC3E}">
        <p14:creationId xmlns:p14="http://schemas.microsoft.com/office/powerpoint/2010/main" val="3534930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1B1F-0D24-40DD-8840-72E479852199}"/>
              </a:ext>
            </a:extLst>
          </p:cNvPr>
          <p:cNvSpPr>
            <a:spLocks noGrp="1"/>
          </p:cNvSpPr>
          <p:nvPr>
            <p:ph type="title"/>
          </p:nvPr>
        </p:nvSpPr>
        <p:spPr/>
        <p:txBody>
          <a:bodyPr/>
          <a:lstStyle/>
          <a:p>
            <a:r>
              <a:rPr lang="en-US" dirty="0"/>
              <a:t>SQL WHERE Clause Options XII</a:t>
            </a:r>
            <a:br>
              <a:rPr lang="en-US" dirty="0"/>
            </a:br>
            <a:r>
              <a:rPr lang="en-US" sz="2700" dirty="0"/>
              <a:t>Character String Patterns: SQL Like Operator II</a:t>
            </a:r>
            <a:endParaRPr lang="en-US" dirty="0"/>
          </a:p>
        </p:txBody>
      </p:sp>
      <p:sp>
        <p:nvSpPr>
          <p:cNvPr id="3" name="Text Placeholder 2">
            <a:extLst>
              <a:ext uri="{FF2B5EF4-FFF2-40B4-BE49-F238E27FC236}">
                <a16:creationId xmlns:a16="http://schemas.microsoft.com/office/drawing/2014/main" id="{97D87D8B-7ABE-414B-82B5-C20EE84656D8}"/>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SKU_DATA</a:t>
            </a:r>
          </a:p>
          <a:p>
            <a:pPr marL="588518" lvl="1" indent="0">
              <a:spcBef>
                <a:spcPts val="500"/>
              </a:spcBef>
              <a:buNone/>
            </a:pPr>
            <a:r>
              <a:rPr lang="en-US" b="1" dirty="0">
                <a:solidFill>
                  <a:srgbClr val="00ABBD"/>
                </a:solidFill>
                <a:latin typeface="Courier New" panose="02070309020205020404" pitchFamily="49" charset="0"/>
              </a:rPr>
              <a:t>WHERE	 SKU_Description LIKE '%Tent%';</a:t>
            </a:r>
          </a:p>
          <a:p>
            <a:endParaRPr lang="en-US" dirty="0"/>
          </a:p>
        </p:txBody>
      </p:sp>
      <p:pic>
        <p:nvPicPr>
          <p:cNvPr id="5" name="Picture 4">
            <a:extLst>
              <a:ext uri="{FF2B5EF4-FFF2-40B4-BE49-F238E27FC236}">
                <a16:creationId xmlns:a16="http://schemas.microsoft.com/office/drawing/2014/main" id="{CEF37A9E-82A3-4FB3-92F5-C4DCE9C17E47}"/>
              </a:ext>
            </a:extLst>
          </p:cNvPr>
          <p:cNvPicPr>
            <a:picLocks noChangeAspect="1"/>
          </p:cNvPicPr>
          <p:nvPr/>
        </p:nvPicPr>
        <p:blipFill>
          <a:blip r:embed="rId2"/>
          <a:stretch>
            <a:fillRect/>
          </a:stretch>
        </p:blipFill>
        <p:spPr>
          <a:xfrm>
            <a:off x="1677365" y="3429000"/>
            <a:ext cx="5789270" cy="1155743"/>
          </a:xfrm>
          <a:prstGeom prst="rect">
            <a:avLst/>
          </a:prstGeom>
        </p:spPr>
      </p:pic>
    </p:spTree>
    <p:extLst>
      <p:ext uri="{BB962C8B-B14F-4D97-AF65-F5344CB8AC3E}">
        <p14:creationId xmlns:p14="http://schemas.microsoft.com/office/powerpoint/2010/main" val="405525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BFA8F-5274-4C22-81E1-C46FF2CC4410}"/>
              </a:ext>
            </a:extLst>
          </p:cNvPr>
          <p:cNvSpPr>
            <a:spLocks noGrp="1"/>
          </p:cNvSpPr>
          <p:nvPr>
            <p:ph type="title"/>
          </p:nvPr>
        </p:nvSpPr>
        <p:spPr/>
        <p:txBody>
          <a:bodyPr/>
          <a:lstStyle/>
          <a:p>
            <a:r>
              <a:rPr lang="en-US" dirty="0"/>
              <a:t>SQL WHERE Clause Options XIII</a:t>
            </a:r>
            <a:br>
              <a:rPr lang="en-US" dirty="0"/>
            </a:br>
            <a:r>
              <a:rPr lang="en-US" sz="2700" dirty="0"/>
              <a:t>Character String Patterns: SQL Like Operator III</a:t>
            </a:r>
            <a:endParaRPr lang="en-US" dirty="0"/>
          </a:p>
        </p:txBody>
      </p:sp>
      <p:sp>
        <p:nvSpPr>
          <p:cNvPr id="3" name="Text Placeholder 2">
            <a:extLst>
              <a:ext uri="{FF2B5EF4-FFF2-40B4-BE49-F238E27FC236}">
                <a16:creationId xmlns:a16="http://schemas.microsoft.com/office/drawing/2014/main" id="{212AF0BA-4B48-40DD-96FE-7455BFA56C06}"/>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SKU_DATA</a:t>
            </a:r>
          </a:p>
          <a:p>
            <a:pPr marL="588518" lvl="1" indent="0">
              <a:spcBef>
                <a:spcPts val="500"/>
              </a:spcBef>
              <a:buNone/>
            </a:pPr>
            <a:r>
              <a:rPr lang="en-US" b="1" dirty="0">
                <a:solidFill>
                  <a:srgbClr val="00ABBD"/>
                </a:solidFill>
                <a:latin typeface="Courier New" panose="02070309020205020404" pitchFamily="49" charset="0"/>
              </a:rPr>
              <a:t>WHERE	 SKU LIKE '%2__';</a:t>
            </a:r>
          </a:p>
          <a:p>
            <a:endParaRPr lang="en-US" dirty="0"/>
          </a:p>
        </p:txBody>
      </p:sp>
      <p:pic>
        <p:nvPicPr>
          <p:cNvPr id="5" name="Picture 4">
            <a:extLst>
              <a:ext uri="{FF2B5EF4-FFF2-40B4-BE49-F238E27FC236}">
                <a16:creationId xmlns:a16="http://schemas.microsoft.com/office/drawing/2014/main" id="{3BE39551-09C1-4274-8688-9EE9A8C98262}"/>
              </a:ext>
            </a:extLst>
          </p:cNvPr>
          <p:cNvPicPr>
            <a:picLocks noChangeAspect="1"/>
          </p:cNvPicPr>
          <p:nvPr/>
        </p:nvPicPr>
        <p:blipFill>
          <a:blip r:embed="rId2"/>
          <a:stretch>
            <a:fillRect/>
          </a:stretch>
        </p:blipFill>
        <p:spPr>
          <a:xfrm>
            <a:off x="1721774" y="3288276"/>
            <a:ext cx="5700451" cy="836252"/>
          </a:xfrm>
          <a:prstGeom prst="rect">
            <a:avLst/>
          </a:prstGeom>
        </p:spPr>
      </p:pic>
    </p:spTree>
    <p:extLst>
      <p:ext uri="{BB962C8B-B14F-4D97-AF65-F5344CB8AC3E}">
        <p14:creationId xmlns:p14="http://schemas.microsoft.com/office/powerpoint/2010/main" val="3207007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765D-1486-42A4-B478-4997E1B83F48}"/>
              </a:ext>
            </a:extLst>
          </p:cNvPr>
          <p:cNvSpPr>
            <a:spLocks noGrp="1"/>
          </p:cNvSpPr>
          <p:nvPr>
            <p:ph type="title"/>
          </p:nvPr>
        </p:nvSpPr>
        <p:spPr/>
        <p:txBody>
          <a:bodyPr/>
          <a:lstStyle/>
          <a:p>
            <a:r>
              <a:rPr lang="en-US" dirty="0"/>
              <a:t>SQL WHERE Clause Options XIV</a:t>
            </a:r>
            <a:br>
              <a:rPr lang="en-US" dirty="0"/>
            </a:br>
            <a:r>
              <a:rPr lang="en-US" sz="2700" dirty="0"/>
              <a:t>Using NULL Values: SQL IS NULL Operator</a:t>
            </a:r>
            <a:endParaRPr lang="en-US" dirty="0"/>
          </a:p>
        </p:txBody>
      </p:sp>
      <p:sp>
        <p:nvSpPr>
          <p:cNvPr id="3" name="Text Placeholder 2">
            <a:extLst>
              <a:ext uri="{FF2B5EF4-FFF2-40B4-BE49-F238E27FC236}">
                <a16:creationId xmlns:a16="http://schemas.microsoft.com/office/drawing/2014/main" id="{229B6893-647C-43B7-81C3-8A54F876ADBB}"/>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CATALOG_SKU_2017</a:t>
            </a:r>
          </a:p>
          <a:p>
            <a:pPr marL="588518" lvl="1" indent="0">
              <a:spcBef>
                <a:spcPts val="500"/>
              </a:spcBef>
              <a:buNone/>
            </a:pPr>
            <a:r>
              <a:rPr lang="en-US" b="1" dirty="0">
                <a:solidFill>
                  <a:srgbClr val="00ABBD"/>
                </a:solidFill>
                <a:latin typeface="Courier New" panose="02070309020205020404" pitchFamily="49" charset="0"/>
              </a:rPr>
              <a:t>WHERE	 CatalogPage IS NULL;</a:t>
            </a:r>
          </a:p>
          <a:p>
            <a:endParaRPr lang="en-US" dirty="0"/>
          </a:p>
        </p:txBody>
      </p:sp>
      <p:pic>
        <p:nvPicPr>
          <p:cNvPr id="6" name="Picture 5">
            <a:extLst>
              <a:ext uri="{FF2B5EF4-FFF2-40B4-BE49-F238E27FC236}">
                <a16:creationId xmlns:a16="http://schemas.microsoft.com/office/drawing/2014/main" id="{71FFD50A-A3F9-4419-8A53-F1B85C3F94D9}"/>
              </a:ext>
            </a:extLst>
          </p:cNvPr>
          <p:cNvPicPr>
            <a:picLocks noChangeAspect="1"/>
          </p:cNvPicPr>
          <p:nvPr/>
        </p:nvPicPr>
        <p:blipFill>
          <a:blip r:embed="rId2"/>
          <a:stretch>
            <a:fillRect/>
          </a:stretch>
        </p:blipFill>
        <p:spPr>
          <a:xfrm>
            <a:off x="955752" y="3499735"/>
            <a:ext cx="7232495" cy="510281"/>
          </a:xfrm>
          <a:prstGeom prst="rect">
            <a:avLst/>
          </a:prstGeom>
        </p:spPr>
      </p:pic>
    </p:spTree>
    <p:extLst>
      <p:ext uri="{BB962C8B-B14F-4D97-AF65-F5344CB8AC3E}">
        <p14:creationId xmlns:p14="http://schemas.microsoft.com/office/powerpoint/2010/main" val="1655236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C510-5282-4579-A7A4-9DC68F77A1EC}"/>
              </a:ext>
            </a:extLst>
          </p:cNvPr>
          <p:cNvSpPr>
            <a:spLocks noGrp="1"/>
          </p:cNvSpPr>
          <p:nvPr>
            <p:ph type="title"/>
          </p:nvPr>
        </p:nvSpPr>
        <p:spPr/>
        <p:txBody>
          <a:bodyPr/>
          <a:lstStyle/>
          <a:p>
            <a:r>
              <a:rPr lang="en-US" dirty="0"/>
              <a:t>SQL WHERE Clause Options XV</a:t>
            </a:r>
            <a:br>
              <a:rPr lang="en-US" dirty="0"/>
            </a:br>
            <a:r>
              <a:rPr lang="en-US" sz="2700" dirty="0"/>
              <a:t>Using NULL Values: SQL IS NOT NULL Operator</a:t>
            </a:r>
            <a:endParaRPr lang="en-US" dirty="0"/>
          </a:p>
        </p:txBody>
      </p:sp>
      <p:sp>
        <p:nvSpPr>
          <p:cNvPr id="3" name="Text Placeholder 2">
            <a:extLst>
              <a:ext uri="{FF2B5EF4-FFF2-40B4-BE49-F238E27FC236}">
                <a16:creationId xmlns:a16="http://schemas.microsoft.com/office/drawing/2014/main" id="{345E884D-F05C-4DD4-A6F1-6E950A426B66}"/>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CATALOG_SKU_2017</a:t>
            </a:r>
          </a:p>
          <a:p>
            <a:pPr marL="588518" lvl="1" indent="0">
              <a:spcBef>
                <a:spcPts val="500"/>
              </a:spcBef>
              <a:buNone/>
            </a:pPr>
            <a:r>
              <a:rPr lang="en-US" b="1" dirty="0">
                <a:solidFill>
                  <a:srgbClr val="00ABBD"/>
                </a:solidFill>
                <a:latin typeface="Courier New" panose="02070309020205020404" pitchFamily="49" charset="0"/>
              </a:rPr>
              <a:t>WHERE	 CatalogPage IS NOT NULL;</a:t>
            </a:r>
          </a:p>
          <a:p>
            <a:endParaRPr lang="en-US" dirty="0"/>
          </a:p>
        </p:txBody>
      </p:sp>
      <p:pic>
        <p:nvPicPr>
          <p:cNvPr id="5" name="Picture 4">
            <a:extLst>
              <a:ext uri="{FF2B5EF4-FFF2-40B4-BE49-F238E27FC236}">
                <a16:creationId xmlns:a16="http://schemas.microsoft.com/office/drawing/2014/main" id="{826CC20D-A44A-416A-862C-8CC93386000A}"/>
              </a:ext>
            </a:extLst>
          </p:cNvPr>
          <p:cNvPicPr>
            <a:picLocks noChangeAspect="1"/>
          </p:cNvPicPr>
          <p:nvPr/>
        </p:nvPicPr>
        <p:blipFill>
          <a:blip r:embed="rId2"/>
          <a:stretch>
            <a:fillRect/>
          </a:stretch>
        </p:blipFill>
        <p:spPr>
          <a:xfrm>
            <a:off x="1213007" y="3158185"/>
            <a:ext cx="6717985" cy="2099615"/>
          </a:xfrm>
          <a:prstGeom prst="rect">
            <a:avLst/>
          </a:prstGeom>
        </p:spPr>
      </p:pic>
    </p:spTree>
    <p:extLst>
      <p:ext uri="{BB962C8B-B14F-4D97-AF65-F5344CB8AC3E}">
        <p14:creationId xmlns:p14="http://schemas.microsoft.com/office/powerpoint/2010/main" val="4144827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DB2E-395B-4374-BB79-525FD823DE28}"/>
              </a:ext>
            </a:extLst>
          </p:cNvPr>
          <p:cNvSpPr>
            <a:spLocks noGrp="1"/>
          </p:cNvSpPr>
          <p:nvPr>
            <p:ph type="title"/>
          </p:nvPr>
        </p:nvSpPr>
        <p:spPr/>
        <p:txBody>
          <a:bodyPr/>
          <a:lstStyle/>
          <a:p>
            <a:r>
              <a:rPr lang="en-US" sz="3000" dirty="0"/>
              <a:t>SQL Built-in Aggregate Functions</a:t>
            </a:r>
            <a:endParaRPr lang="en-US" dirty="0"/>
          </a:p>
        </p:txBody>
      </p:sp>
      <p:sp>
        <p:nvSpPr>
          <p:cNvPr id="3" name="Text Placeholder 2">
            <a:extLst>
              <a:ext uri="{FF2B5EF4-FFF2-40B4-BE49-F238E27FC236}">
                <a16:creationId xmlns:a16="http://schemas.microsoft.com/office/drawing/2014/main" id="{EF54226A-5322-4E9C-A180-71937A097BBC}"/>
              </a:ext>
            </a:extLst>
          </p:cNvPr>
          <p:cNvSpPr>
            <a:spLocks noGrp="1"/>
          </p:cNvSpPr>
          <p:nvPr>
            <p:ph type="body" idx="1"/>
          </p:nvPr>
        </p:nvSpPr>
        <p:spPr/>
        <p:txBody>
          <a:bodyPr/>
          <a:lstStyle/>
          <a:p>
            <a:pPr marL="101600" indent="0" algn="ctr">
              <a:buNone/>
            </a:pPr>
            <a:r>
              <a:rPr lang="en-US" sz="2400" dirty="0"/>
              <a:t>SQL Built-in Aggregate Functions</a:t>
            </a:r>
          </a:p>
        </p:txBody>
      </p:sp>
      <p:graphicFrame>
        <p:nvGraphicFramePr>
          <p:cNvPr id="4" name="Table 3">
            <a:extLst>
              <a:ext uri="{FF2B5EF4-FFF2-40B4-BE49-F238E27FC236}">
                <a16:creationId xmlns:a16="http://schemas.microsoft.com/office/drawing/2014/main" id="{119699CF-7EFE-47DF-9D1D-F2C4D89D9C03}"/>
              </a:ext>
            </a:extLst>
          </p:cNvPr>
          <p:cNvGraphicFramePr>
            <a:graphicFrameLocks noGrp="1"/>
          </p:cNvGraphicFramePr>
          <p:nvPr>
            <p:extLst>
              <p:ext uri="{D42A27DB-BD31-4B8C-83A1-F6EECF244321}">
                <p14:modId xmlns:p14="http://schemas.microsoft.com/office/powerpoint/2010/main" val="1098442069"/>
              </p:ext>
            </p:extLst>
          </p:nvPr>
        </p:nvGraphicFramePr>
        <p:xfrm>
          <a:off x="1524000" y="2228336"/>
          <a:ext cx="6096000" cy="2743200"/>
        </p:xfrm>
        <a:graphic>
          <a:graphicData uri="http://schemas.openxmlformats.org/drawingml/2006/table">
            <a:tbl>
              <a:tblPr firstRow="1" bandRow="1">
                <a:tableStyleId>{40F9630F-82C1-40B7-BC3A-925EFCFF5E92}</a:tableStyleId>
              </a:tblPr>
              <a:tblGrid>
                <a:gridCol w="1228928">
                  <a:extLst>
                    <a:ext uri="{9D8B030D-6E8A-4147-A177-3AD203B41FA5}">
                      <a16:colId xmlns:a16="http://schemas.microsoft.com/office/drawing/2014/main" val="2548987352"/>
                    </a:ext>
                  </a:extLst>
                </a:gridCol>
                <a:gridCol w="4867072">
                  <a:extLst>
                    <a:ext uri="{9D8B030D-6E8A-4147-A177-3AD203B41FA5}">
                      <a16:colId xmlns:a16="http://schemas.microsoft.com/office/drawing/2014/main" val="2660607793"/>
                    </a:ext>
                  </a:extLst>
                </a:gridCol>
              </a:tblGrid>
              <a:tr h="370840">
                <a:tc>
                  <a:txBody>
                    <a:bodyPr/>
                    <a:lstStyle/>
                    <a:p>
                      <a:pPr algn="ctr"/>
                      <a:r>
                        <a:rPr lang="en-US" dirty="0"/>
                        <a:t>Function</a:t>
                      </a:r>
                    </a:p>
                  </a:txBody>
                  <a:tcPr/>
                </a:tc>
                <a:tc>
                  <a:txBody>
                    <a:bodyPr/>
                    <a:lstStyle/>
                    <a:p>
                      <a:pPr algn="ctr"/>
                      <a:r>
                        <a:rPr lang="en-US" dirty="0"/>
                        <a:t>Meaning</a:t>
                      </a:r>
                    </a:p>
                  </a:txBody>
                  <a:tcPr/>
                </a:tc>
                <a:extLst>
                  <a:ext uri="{0D108BD9-81ED-4DB2-BD59-A6C34878D82A}">
                    <a16:rowId xmlns:a16="http://schemas.microsoft.com/office/drawing/2014/main" val="2151335642"/>
                  </a:ext>
                </a:extLst>
              </a:tr>
              <a:tr h="370840">
                <a:tc>
                  <a:txBody>
                    <a:bodyPr/>
                    <a:lstStyle/>
                    <a:p>
                      <a:pPr algn="ctr"/>
                      <a:r>
                        <a:rPr lang="en-US" dirty="0"/>
                        <a:t>COUNT(*)</a:t>
                      </a:r>
                    </a:p>
                  </a:txBody>
                  <a:tcPr/>
                </a:tc>
                <a:tc>
                  <a:txBody>
                    <a:bodyPr/>
                    <a:lstStyle/>
                    <a:p>
                      <a:r>
                        <a:rPr lang="en-US" dirty="0"/>
                        <a:t>Count the number of rows in a table</a:t>
                      </a:r>
                    </a:p>
                  </a:txBody>
                  <a:tcPr/>
                </a:tc>
                <a:extLst>
                  <a:ext uri="{0D108BD9-81ED-4DB2-BD59-A6C34878D82A}">
                    <a16:rowId xmlns:a16="http://schemas.microsoft.com/office/drawing/2014/main" val="3942213761"/>
                  </a:ext>
                </a:extLst>
              </a:tr>
              <a:tr h="370840">
                <a:tc>
                  <a:txBody>
                    <a:bodyPr/>
                    <a:lstStyle/>
                    <a:p>
                      <a:pPr algn="ctr"/>
                      <a:r>
                        <a:rPr lang="en-US" dirty="0"/>
                        <a:t>COUNT</a:t>
                      </a:r>
                    </a:p>
                    <a:p>
                      <a:pPr algn="ctr"/>
                      <a:r>
                        <a:rPr lang="en-US" dirty="0"/>
                        <a:t>({Name}]</a:t>
                      </a:r>
                    </a:p>
                  </a:txBody>
                  <a:tcPr/>
                </a:tc>
                <a:tc>
                  <a:txBody>
                    <a:bodyPr/>
                    <a:lstStyle/>
                    <a:p>
                      <a:r>
                        <a:rPr lang="en-US" dirty="0"/>
                        <a:t>Count the number of rows in the table where column {Name} IS NOT NULL</a:t>
                      </a:r>
                    </a:p>
                  </a:txBody>
                  <a:tcPr/>
                </a:tc>
                <a:extLst>
                  <a:ext uri="{0D108BD9-81ED-4DB2-BD59-A6C34878D82A}">
                    <a16:rowId xmlns:a16="http://schemas.microsoft.com/office/drawing/2014/main" val="1898144410"/>
                  </a:ext>
                </a:extLst>
              </a:tr>
              <a:tr h="370840">
                <a:tc>
                  <a:txBody>
                    <a:bodyPr/>
                    <a:lstStyle/>
                    <a:p>
                      <a:pPr algn="ctr"/>
                      <a:r>
                        <a:rPr lang="en-US" dirty="0"/>
                        <a:t>SUM</a:t>
                      </a:r>
                    </a:p>
                  </a:txBody>
                  <a:tcPr/>
                </a:tc>
                <a:tc>
                  <a:txBody>
                    <a:bodyPr/>
                    <a:lstStyle/>
                    <a:p>
                      <a:r>
                        <a:rPr lang="en-US" dirty="0"/>
                        <a:t>Calculate the sum of all values (numeric columns only)</a:t>
                      </a:r>
                    </a:p>
                  </a:txBody>
                  <a:tcPr/>
                </a:tc>
                <a:extLst>
                  <a:ext uri="{0D108BD9-81ED-4DB2-BD59-A6C34878D82A}">
                    <a16:rowId xmlns:a16="http://schemas.microsoft.com/office/drawing/2014/main" val="1859116641"/>
                  </a:ext>
                </a:extLst>
              </a:tr>
              <a:tr h="370840">
                <a:tc>
                  <a:txBody>
                    <a:bodyPr/>
                    <a:lstStyle/>
                    <a:p>
                      <a:pPr algn="ctr"/>
                      <a:r>
                        <a:rPr lang="en-US" dirty="0"/>
                        <a:t>AVG</a:t>
                      </a:r>
                    </a:p>
                  </a:txBody>
                  <a:tcPr/>
                </a:tc>
                <a:tc>
                  <a:txBody>
                    <a:bodyPr/>
                    <a:lstStyle/>
                    <a:p>
                      <a:r>
                        <a:rPr lang="en-US" dirty="0"/>
                        <a:t>Calculate the average of all values (numeric columns only)</a:t>
                      </a:r>
                    </a:p>
                  </a:txBody>
                  <a:tcPr/>
                </a:tc>
                <a:extLst>
                  <a:ext uri="{0D108BD9-81ED-4DB2-BD59-A6C34878D82A}">
                    <a16:rowId xmlns:a16="http://schemas.microsoft.com/office/drawing/2014/main" val="1311011824"/>
                  </a:ext>
                </a:extLst>
              </a:tr>
              <a:tr h="370840">
                <a:tc>
                  <a:txBody>
                    <a:bodyPr/>
                    <a:lstStyle/>
                    <a:p>
                      <a:pPr algn="ctr"/>
                      <a:r>
                        <a:rPr lang="en-US" dirty="0"/>
                        <a:t>MIN</a:t>
                      </a:r>
                    </a:p>
                  </a:txBody>
                  <a:tcPr/>
                </a:tc>
                <a:tc>
                  <a:txBody>
                    <a:bodyPr/>
                    <a:lstStyle/>
                    <a:p>
                      <a:r>
                        <a:rPr lang="en-US" dirty="0"/>
                        <a:t>Calculate the minimum value of all values</a:t>
                      </a:r>
                    </a:p>
                  </a:txBody>
                  <a:tcPr/>
                </a:tc>
                <a:extLst>
                  <a:ext uri="{0D108BD9-81ED-4DB2-BD59-A6C34878D82A}">
                    <a16:rowId xmlns:a16="http://schemas.microsoft.com/office/drawing/2014/main" val="2830395123"/>
                  </a:ext>
                </a:extLst>
              </a:tr>
              <a:tr h="370840">
                <a:tc>
                  <a:txBody>
                    <a:bodyPr/>
                    <a:lstStyle/>
                    <a:p>
                      <a:pPr algn="ctr"/>
                      <a:r>
                        <a:rPr lang="en-US" dirty="0"/>
                        <a:t>MAX</a:t>
                      </a:r>
                    </a:p>
                  </a:txBody>
                  <a:tcPr/>
                </a:tc>
                <a:tc>
                  <a:txBody>
                    <a:bodyPr/>
                    <a:lstStyle/>
                    <a:p>
                      <a:r>
                        <a:rPr lang="en-US" dirty="0"/>
                        <a:t>Calculate the maximum value of all values</a:t>
                      </a:r>
                    </a:p>
                  </a:txBody>
                  <a:tcPr/>
                </a:tc>
                <a:extLst>
                  <a:ext uri="{0D108BD9-81ED-4DB2-BD59-A6C34878D82A}">
                    <a16:rowId xmlns:a16="http://schemas.microsoft.com/office/drawing/2014/main" val="815630960"/>
                  </a:ext>
                </a:extLst>
              </a:tr>
            </a:tbl>
          </a:graphicData>
        </a:graphic>
      </p:graphicFrame>
    </p:spTree>
    <p:extLst>
      <p:ext uri="{BB962C8B-B14F-4D97-AF65-F5344CB8AC3E}">
        <p14:creationId xmlns:p14="http://schemas.microsoft.com/office/powerpoint/2010/main" val="843327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36BF-9531-4030-8B1F-826FA2E387CC}"/>
              </a:ext>
            </a:extLst>
          </p:cNvPr>
          <p:cNvSpPr>
            <a:spLocks noGrp="1"/>
          </p:cNvSpPr>
          <p:nvPr>
            <p:ph type="title"/>
          </p:nvPr>
        </p:nvSpPr>
        <p:spPr/>
        <p:txBody>
          <a:bodyPr/>
          <a:lstStyle/>
          <a:p>
            <a:r>
              <a:rPr lang="en-US" dirty="0"/>
              <a:t>Sorting the SQL Query Results I</a:t>
            </a:r>
            <a:br>
              <a:rPr lang="en-US" dirty="0"/>
            </a:br>
            <a:r>
              <a:rPr lang="en-US" sz="3000" dirty="0"/>
              <a:t>The SQL ORDER BY Clause</a:t>
            </a:r>
          </a:p>
        </p:txBody>
      </p:sp>
      <p:sp>
        <p:nvSpPr>
          <p:cNvPr id="3" name="Text Placeholder 2">
            <a:extLst>
              <a:ext uri="{FF2B5EF4-FFF2-40B4-BE49-F238E27FC236}">
                <a16:creationId xmlns:a16="http://schemas.microsoft.com/office/drawing/2014/main" id="{F7FF86C5-FE2F-4C8B-A2C6-FC0424DA3ACE}"/>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ORDER_ITEM</a:t>
            </a:r>
          </a:p>
          <a:p>
            <a:pPr marL="588518" lvl="1" indent="0">
              <a:spcBef>
                <a:spcPts val="500"/>
              </a:spcBef>
              <a:buNone/>
            </a:pPr>
            <a:r>
              <a:rPr lang="en-US" b="1" dirty="0">
                <a:solidFill>
                  <a:srgbClr val="00ABBD"/>
                </a:solidFill>
                <a:latin typeface="Courier New" panose="02070309020205020404" pitchFamily="49" charset="0"/>
              </a:rPr>
              <a:t>ORDER BY OrderNumber;</a:t>
            </a:r>
          </a:p>
          <a:p>
            <a:endParaRPr lang="en-US" dirty="0"/>
          </a:p>
        </p:txBody>
      </p:sp>
      <p:pic>
        <p:nvPicPr>
          <p:cNvPr id="7" name="Picture 6">
            <a:extLst>
              <a:ext uri="{FF2B5EF4-FFF2-40B4-BE49-F238E27FC236}">
                <a16:creationId xmlns:a16="http://schemas.microsoft.com/office/drawing/2014/main" id="{59485EBA-1F0C-44EF-B9DE-173D0FDC37B8}"/>
              </a:ext>
            </a:extLst>
          </p:cNvPr>
          <p:cNvPicPr>
            <a:picLocks noChangeAspect="1"/>
          </p:cNvPicPr>
          <p:nvPr/>
        </p:nvPicPr>
        <p:blipFill>
          <a:blip r:embed="rId2"/>
          <a:stretch>
            <a:fillRect/>
          </a:stretch>
        </p:blipFill>
        <p:spPr>
          <a:xfrm>
            <a:off x="2368144" y="3136232"/>
            <a:ext cx="4407711" cy="1902695"/>
          </a:xfrm>
          <a:prstGeom prst="rect">
            <a:avLst/>
          </a:prstGeom>
        </p:spPr>
      </p:pic>
    </p:spTree>
    <p:extLst>
      <p:ext uri="{BB962C8B-B14F-4D97-AF65-F5344CB8AC3E}">
        <p14:creationId xmlns:p14="http://schemas.microsoft.com/office/powerpoint/2010/main" val="2379360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2685-B607-4F92-A105-AF37D847CE36}"/>
              </a:ext>
            </a:extLst>
          </p:cNvPr>
          <p:cNvSpPr>
            <a:spLocks noGrp="1"/>
          </p:cNvSpPr>
          <p:nvPr>
            <p:ph type="title"/>
          </p:nvPr>
        </p:nvSpPr>
        <p:spPr/>
        <p:txBody>
          <a:bodyPr/>
          <a:lstStyle/>
          <a:p>
            <a:r>
              <a:rPr lang="en-US" sz="3300" dirty="0"/>
              <a:t>Performing Calculations in SQL Queries</a:t>
            </a:r>
            <a:br>
              <a:rPr lang="en-US" dirty="0"/>
            </a:br>
            <a:r>
              <a:rPr lang="en-US" sz="2800" dirty="0"/>
              <a:t>Using SQL Built-in Aggregate Functions: SUM</a:t>
            </a:r>
          </a:p>
        </p:txBody>
      </p:sp>
      <p:sp>
        <p:nvSpPr>
          <p:cNvPr id="3" name="Text Placeholder 2">
            <a:extLst>
              <a:ext uri="{FF2B5EF4-FFF2-40B4-BE49-F238E27FC236}">
                <a16:creationId xmlns:a16="http://schemas.microsoft.com/office/drawing/2014/main" id="{318A8C98-C25A-4024-91D8-C772A208E3AB}"/>
              </a:ext>
            </a:extLst>
          </p:cNvPr>
          <p:cNvSpPr>
            <a:spLocks noGrp="1"/>
          </p:cNvSpPr>
          <p:nvPr>
            <p:ph type="body" idx="1"/>
          </p:nvPr>
        </p:nvSpPr>
        <p:spPr/>
        <p:txBody>
          <a:bodyPr/>
          <a:lstStyle/>
          <a:p>
            <a:pPr marL="588518" marR="41020" lvl="1" indent="0">
              <a:spcBef>
                <a:spcPts val="500"/>
              </a:spcBef>
              <a:buNone/>
            </a:pPr>
            <a:r>
              <a:rPr lang="en-US" b="1" dirty="0">
                <a:solidFill>
                  <a:srgbClr val="00ABBD"/>
                </a:solidFill>
                <a:latin typeface="Courier New" panose="02070309020205020404" pitchFamily="49" charset="0"/>
              </a:rPr>
              <a:t>SELECT	 SUM(OrderTotal) AS OrderSum</a:t>
            </a:r>
          </a:p>
          <a:p>
            <a:pPr marL="588518" lvl="1" indent="0">
              <a:spcBef>
                <a:spcPts val="500"/>
              </a:spcBef>
              <a:buNone/>
            </a:pPr>
            <a:r>
              <a:rPr lang="en-US" b="1" dirty="0">
                <a:solidFill>
                  <a:srgbClr val="00ABBD"/>
                </a:solidFill>
                <a:latin typeface="Courier New" panose="02070309020205020404" pitchFamily="49" charset="0"/>
              </a:rPr>
              <a:t>FROM	 RETAIL_ORDER;</a:t>
            </a:r>
          </a:p>
          <a:p>
            <a:endParaRPr lang="en-US" dirty="0"/>
          </a:p>
        </p:txBody>
      </p:sp>
      <p:pic>
        <p:nvPicPr>
          <p:cNvPr id="7" name="Picture 6">
            <a:extLst>
              <a:ext uri="{FF2B5EF4-FFF2-40B4-BE49-F238E27FC236}">
                <a16:creationId xmlns:a16="http://schemas.microsoft.com/office/drawing/2014/main" id="{C80A851F-4B0D-4F15-BF8E-57216F66C571}"/>
              </a:ext>
            </a:extLst>
          </p:cNvPr>
          <p:cNvPicPr>
            <a:picLocks noChangeAspect="1"/>
          </p:cNvPicPr>
          <p:nvPr/>
        </p:nvPicPr>
        <p:blipFill>
          <a:blip r:embed="rId2"/>
          <a:stretch>
            <a:fillRect/>
          </a:stretch>
        </p:blipFill>
        <p:spPr>
          <a:xfrm>
            <a:off x="3376787" y="3108408"/>
            <a:ext cx="2390425" cy="957753"/>
          </a:xfrm>
          <a:prstGeom prst="rect">
            <a:avLst/>
          </a:prstGeom>
        </p:spPr>
      </p:pic>
    </p:spTree>
    <p:extLst>
      <p:ext uri="{BB962C8B-B14F-4D97-AF65-F5344CB8AC3E}">
        <p14:creationId xmlns:p14="http://schemas.microsoft.com/office/powerpoint/2010/main" val="419080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27FD5-54FA-49D4-A5AE-BF41B3AAA729}"/>
              </a:ext>
            </a:extLst>
          </p:cNvPr>
          <p:cNvSpPr>
            <a:spLocks noGrp="1"/>
          </p:cNvSpPr>
          <p:nvPr>
            <p:ph type="title"/>
          </p:nvPr>
        </p:nvSpPr>
        <p:spPr/>
        <p:txBody>
          <a:bodyPr/>
          <a:lstStyle/>
          <a:p>
            <a:r>
              <a:rPr lang="en-US" sz="3300" dirty="0"/>
              <a:t>Performing Calculations in SQL Queries</a:t>
            </a:r>
            <a:br>
              <a:rPr lang="en-US" dirty="0"/>
            </a:br>
            <a:r>
              <a:rPr lang="en-US" sz="2000" dirty="0"/>
              <a:t>Using SQL Built-in Aggregate Functions: SUM, AVG, MIN AND MAX</a:t>
            </a:r>
          </a:p>
        </p:txBody>
      </p:sp>
      <p:sp>
        <p:nvSpPr>
          <p:cNvPr id="3" name="Text Placeholder 2">
            <a:extLst>
              <a:ext uri="{FF2B5EF4-FFF2-40B4-BE49-F238E27FC236}">
                <a16:creationId xmlns:a16="http://schemas.microsoft.com/office/drawing/2014/main" id="{5B32B49B-6933-4181-A2E6-F88007A935A6}"/>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SUM(ExtendedPrice) AS OrderItemSum,</a:t>
            </a:r>
          </a:p>
          <a:p>
            <a:pPr marL="588518" marR="27940" lvl="1" indent="0" algn="just">
              <a:spcBef>
                <a:spcPts val="500"/>
              </a:spcBef>
              <a:buNone/>
            </a:pPr>
            <a:r>
              <a:rPr lang="en-US" b="1" dirty="0">
                <a:solidFill>
                  <a:srgbClr val="00ABBD"/>
                </a:solidFill>
                <a:latin typeface="Courier New" panose="02070309020205020404" pitchFamily="49" charset="0"/>
              </a:rPr>
              <a:t>	  	AVG(ExtendedPrice) AS OrderItemAvg, </a:t>
            </a:r>
          </a:p>
          <a:p>
            <a:pPr marL="588518" marR="27940" lvl="1" indent="0" algn="just">
              <a:spcBef>
                <a:spcPts val="500"/>
              </a:spcBef>
              <a:buNone/>
            </a:pPr>
            <a:r>
              <a:rPr lang="en-US" b="1" dirty="0">
                <a:solidFill>
                  <a:srgbClr val="00ABBD"/>
                </a:solidFill>
                <a:latin typeface="Courier New" panose="02070309020205020404" pitchFamily="49" charset="0"/>
              </a:rPr>
              <a:t>	  	MIN(ExtendedPrice) AS OrderItemMin, </a:t>
            </a:r>
          </a:p>
          <a:p>
            <a:pPr marL="588518" marR="27940" lvl="1" indent="0" algn="just">
              <a:spcBef>
                <a:spcPts val="500"/>
              </a:spcBef>
              <a:buNone/>
            </a:pPr>
            <a:r>
              <a:rPr lang="en-US" b="1" dirty="0">
                <a:solidFill>
                  <a:srgbClr val="00ABBD"/>
                </a:solidFill>
                <a:latin typeface="Courier New" panose="02070309020205020404" pitchFamily="49" charset="0"/>
              </a:rPr>
              <a:t>	  	MAX(ExtendedPrice) AS OrderItemMax</a:t>
            </a:r>
          </a:p>
          <a:p>
            <a:pPr marL="588518" lvl="1" indent="0">
              <a:spcBef>
                <a:spcPts val="500"/>
              </a:spcBef>
              <a:buNone/>
            </a:pPr>
            <a:r>
              <a:rPr lang="en-US" b="1" dirty="0">
                <a:solidFill>
                  <a:srgbClr val="00ABBD"/>
                </a:solidFill>
                <a:latin typeface="Courier New" panose="02070309020205020404" pitchFamily="49" charset="0"/>
              </a:rPr>
              <a:t>FROM 	ORDER_ITEM;</a:t>
            </a:r>
          </a:p>
          <a:p>
            <a:endParaRPr lang="en-US" dirty="0"/>
          </a:p>
        </p:txBody>
      </p:sp>
      <p:pic>
        <p:nvPicPr>
          <p:cNvPr id="5" name="Picture 4">
            <a:extLst>
              <a:ext uri="{FF2B5EF4-FFF2-40B4-BE49-F238E27FC236}">
                <a16:creationId xmlns:a16="http://schemas.microsoft.com/office/drawing/2014/main" id="{49024EF2-45B6-48A8-9829-A7783654B755}"/>
              </a:ext>
            </a:extLst>
          </p:cNvPr>
          <p:cNvPicPr>
            <a:picLocks noChangeAspect="1"/>
          </p:cNvPicPr>
          <p:nvPr/>
        </p:nvPicPr>
        <p:blipFill>
          <a:blip r:embed="rId2"/>
          <a:stretch>
            <a:fillRect/>
          </a:stretch>
        </p:blipFill>
        <p:spPr>
          <a:xfrm>
            <a:off x="1081743" y="3964443"/>
            <a:ext cx="6980513" cy="753472"/>
          </a:xfrm>
          <a:prstGeom prst="rect">
            <a:avLst/>
          </a:prstGeom>
        </p:spPr>
      </p:pic>
    </p:spTree>
    <p:extLst>
      <p:ext uri="{BB962C8B-B14F-4D97-AF65-F5344CB8AC3E}">
        <p14:creationId xmlns:p14="http://schemas.microsoft.com/office/powerpoint/2010/main" val="1532889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1DD0-6E13-4C6D-9DF1-E4987BB60A51}"/>
              </a:ext>
            </a:extLst>
          </p:cNvPr>
          <p:cNvSpPr>
            <a:spLocks noGrp="1"/>
          </p:cNvSpPr>
          <p:nvPr>
            <p:ph type="title"/>
          </p:nvPr>
        </p:nvSpPr>
        <p:spPr/>
        <p:txBody>
          <a:bodyPr/>
          <a:lstStyle/>
          <a:p>
            <a:r>
              <a:rPr lang="en-US" sz="3300" dirty="0"/>
              <a:t>Performing Calculations in SQL Queries</a:t>
            </a:r>
            <a:br>
              <a:rPr lang="en-US" dirty="0"/>
            </a:br>
            <a:r>
              <a:rPr lang="en-US" sz="2600" dirty="0"/>
              <a:t>Using SQL Built-in Aggregate Functions: COUNT(*)</a:t>
            </a:r>
          </a:p>
        </p:txBody>
      </p:sp>
      <p:sp>
        <p:nvSpPr>
          <p:cNvPr id="3" name="Text Placeholder 2">
            <a:extLst>
              <a:ext uri="{FF2B5EF4-FFF2-40B4-BE49-F238E27FC236}">
                <a16:creationId xmlns:a16="http://schemas.microsoft.com/office/drawing/2014/main" id="{E7B49CF2-FC83-45F0-BBC3-9DDB3262B460}"/>
              </a:ext>
            </a:extLst>
          </p:cNvPr>
          <p:cNvSpPr>
            <a:spLocks noGrp="1"/>
          </p:cNvSpPr>
          <p:nvPr>
            <p:ph type="body" idx="1"/>
          </p:nvPr>
        </p:nvSpPr>
        <p:spPr/>
        <p:txBody>
          <a:bodyPr/>
          <a:lstStyle/>
          <a:p>
            <a:pPr marL="588518" marR="31580" lvl="1" indent="0">
              <a:spcBef>
                <a:spcPts val="500"/>
              </a:spcBef>
              <a:buNone/>
            </a:pPr>
            <a:r>
              <a:rPr lang="en-US" b="1" dirty="0">
                <a:solidFill>
                  <a:srgbClr val="00ABBD"/>
                </a:solidFill>
                <a:latin typeface="Courier New" panose="02070309020205020404" pitchFamily="49" charset="0"/>
              </a:rPr>
              <a:t>SELECT	 COUNT(*) AS NumberOfRows </a:t>
            </a:r>
          </a:p>
          <a:p>
            <a:pPr marL="588518" marR="31580" lvl="1" indent="0">
              <a:spcBef>
                <a:spcPts val="500"/>
              </a:spcBef>
              <a:buNone/>
            </a:pPr>
            <a:r>
              <a:rPr lang="en-US" b="1" dirty="0">
                <a:solidFill>
                  <a:srgbClr val="00ABBD"/>
                </a:solidFill>
                <a:latin typeface="Courier New" panose="02070309020205020404" pitchFamily="49" charset="0"/>
              </a:rPr>
              <a:t>FROM	 ORDER_ITEM;</a:t>
            </a:r>
          </a:p>
          <a:p>
            <a:endParaRPr lang="en-US" dirty="0"/>
          </a:p>
        </p:txBody>
      </p:sp>
      <p:pic>
        <p:nvPicPr>
          <p:cNvPr id="5" name="Picture 4">
            <a:extLst>
              <a:ext uri="{FF2B5EF4-FFF2-40B4-BE49-F238E27FC236}">
                <a16:creationId xmlns:a16="http://schemas.microsoft.com/office/drawing/2014/main" id="{FDCBA429-57C8-48D3-8ECF-C920E9E04FDA}"/>
              </a:ext>
            </a:extLst>
          </p:cNvPr>
          <p:cNvPicPr>
            <a:picLocks noChangeAspect="1"/>
          </p:cNvPicPr>
          <p:nvPr/>
        </p:nvPicPr>
        <p:blipFill>
          <a:blip r:embed="rId2"/>
          <a:stretch>
            <a:fillRect/>
          </a:stretch>
        </p:blipFill>
        <p:spPr>
          <a:xfrm>
            <a:off x="2777685" y="3157046"/>
            <a:ext cx="3588629" cy="1113395"/>
          </a:xfrm>
          <a:prstGeom prst="rect">
            <a:avLst/>
          </a:prstGeom>
        </p:spPr>
      </p:pic>
    </p:spTree>
    <p:extLst>
      <p:ext uri="{BB962C8B-B14F-4D97-AF65-F5344CB8AC3E}">
        <p14:creationId xmlns:p14="http://schemas.microsoft.com/office/powerpoint/2010/main" val="1664330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9714-6340-4029-BB7D-45BE6A1E8081}"/>
              </a:ext>
            </a:extLst>
          </p:cNvPr>
          <p:cNvSpPr>
            <a:spLocks noGrp="1"/>
          </p:cNvSpPr>
          <p:nvPr>
            <p:ph type="title"/>
          </p:nvPr>
        </p:nvSpPr>
        <p:spPr/>
        <p:txBody>
          <a:bodyPr/>
          <a:lstStyle/>
          <a:p>
            <a:r>
              <a:rPr lang="en-US" sz="3300" dirty="0"/>
              <a:t>Performing Calculations in SQL Queries</a:t>
            </a:r>
            <a:br>
              <a:rPr lang="en-US" dirty="0"/>
            </a:br>
            <a:r>
              <a:rPr lang="en-US" sz="2400" dirty="0"/>
              <a:t>Using SQL Built-in Aggregate Functions: COUNT({Name})</a:t>
            </a:r>
          </a:p>
        </p:txBody>
      </p:sp>
      <p:sp>
        <p:nvSpPr>
          <p:cNvPr id="3" name="Text Placeholder 2">
            <a:extLst>
              <a:ext uri="{FF2B5EF4-FFF2-40B4-BE49-F238E27FC236}">
                <a16:creationId xmlns:a16="http://schemas.microsoft.com/office/drawing/2014/main" id="{6F753113-FCDD-442A-B742-F5BD7F086416}"/>
              </a:ext>
            </a:extLst>
          </p:cNvPr>
          <p:cNvSpPr>
            <a:spLocks noGrp="1"/>
          </p:cNvSpPr>
          <p:nvPr>
            <p:ph type="body" idx="1"/>
          </p:nvPr>
        </p:nvSpPr>
        <p:spPr/>
        <p:txBody>
          <a:bodyPr/>
          <a:lstStyle/>
          <a:p>
            <a:pPr marL="588518" marR="21340" lvl="1" indent="0">
              <a:spcBef>
                <a:spcPts val="500"/>
              </a:spcBef>
              <a:buNone/>
            </a:pPr>
            <a:r>
              <a:rPr lang="en-US" b="1" dirty="0">
                <a:solidFill>
                  <a:srgbClr val="00ABBD"/>
                </a:solidFill>
                <a:latin typeface="Courier New" panose="02070309020205020404" pitchFamily="49" charset="0"/>
              </a:rPr>
              <a:t>SELECT	 COUNT(DISTINCT Department) AS DeptCount </a:t>
            </a:r>
          </a:p>
          <a:p>
            <a:pPr marL="588518" marR="21340" lvl="1" indent="0">
              <a:spcBef>
                <a:spcPts val="500"/>
              </a:spcBef>
              <a:buNone/>
            </a:pPr>
            <a:r>
              <a:rPr lang="en-US" b="1" dirty="0">
                <a:solidFill>
                  <a:srgbClr val="00ABBD"/>
                </a:solidFill>
                <a:latin typeface="Courier New" panose="02070309020205020404" pitchFamily="49" charset="0"/>
              </a:rPr>
              <a:t>FROM	 SKU_DATA;</a:t>
            </a:r>
          </a:p>
          <a:p>
            <a:endParaRPr lang="en-US" dirty="0"/>
          </a:p>
        </p:txBody>
      </p:sp>
      <p:pic>
        <p:nvPicPr>
          <p:cNvPr id="5" name="Picture 4">
            <a:extLst>
              <a:ext uri="{FF2B5EF4-FFF2-40B4-BE49-F238E27FC236}">
                <a16:creationId xmlns:a16="http://schemas.microsoft.com/office/drawing/2014/main" id="{3E1FA3D9-930A-4052-BBCA-308C863FE4B3}"/>
              </a:ext>
            </a:extLst>
          </p:cNvPr>
          <p:cNvPicPr>
            <a:picLocks noChangeAspect="1"/>
          </p:cNvPicPr>
          <p:nvPr/>
        </p:nvPicPr>
        <p:blipFill>
          <a:blip r:embed="rId2"/>
          <a:stretch>
            <a:fillRect/>
          </a:stretch>
        </p:blipFill>
        <p:spPr>
          <a:xfrm>
            <a:off x="3502606" y="3018217"/>
            <a:ext cx="2138788" cy="821566"/>
          </a:xfrm>
          <a:prstGeom prst="rect">
            <a:avLst/>
          </a:prstGeom>
        </p:spPr>
      </p:pic>
    </p:spTree>
    <p:extLst>
      <p:ext uri="{BB962C8B-B14F-4D97-AF65-F5344CB8AC3E}">
        <p14:creationId xmlns:p14="http://schemas.microsoft.com/office/powerpoint/2010/main" val="25076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C78D6-91CC-4096-9776-3260D43617E5}"/>
              </a:ext>
            </a:extLst>
          </p:cNvPr>
          <p:cNvSpPr>
            <a:spLocks noGrp="1"/>
          </p:cNvSpPr>
          <p:nvPr>
            <p:ph type="title"/>
          </p:nvPr>
        </p:nvSpPr>
        <p:spPr/>
        <p:txBody>
          <a:bodyPr/>
          <a:lstStyle/>
          <a:p>
            <a:r>
              <a:rPr lang="en-US" sz="3300" dirty="0"/>
              <a:t>Performing Calculations in SQL Queries</a:t>
            </a:r>
            <a:br>
              <a:rPr lang="en-US" dirty="0"/>
            </a:br>
            <a:r>
              <a:rPr lang="en-US" sz="3000" dirty="0"/>
              <a:t>SQL Expressions I</a:t>
            </a:r>
          </a:p>
        </p:txBody>
      </p:sp>
      <p:sp>
        <p:nvSpPr>
          <p:cNvPr id="3" name="Text Placeholder 2">
            <a:extLst>
              <a:ext uri="{FF2B5EF4-FFF2-40B4-BE49-F238E27FC236}">
                <a16:creationId xmlns:a16="http://schemas.microsoft.com/office/drawing/2014/main" id="{4A5AB3B8-452E-4345-9C21-B95D4F07A1E2}"/>
              </a:ext>
            </a:extLst>
          </p:cNvPr>
          <p:cNvSpPr>
            <a:spLocks noGrp="1"/>
          </p:cNvSpPr>
          <p:nvPr>
            <p:ph type="body" idx="1"/>
          </p:nvPr>
        </p:nvSpPr>
        <p:spPr/>
        <p:txBody>
          <a:bodyPr/>
          <a:lstStyle/>
          <a:p>
            <a:r>
              <a:rPr lang="en-US" sz="2800" dirty="0"/>
              <a:t>You should be aware of two limitations to SQL built-in functions:</a:t>
            </a:r>
          </a:p>
          <a:p>
            <a:pPr lvl="1"/>
            <a:r>
              <a:rPr lang="en-US" sz="2400" dirty="0"/>
              <a:t>1) You cannot combine table column names with an SQL built-in function.</a:t>
            </a:r>
          </a:p>
          <a:p>
            <a:pPr marL="588518" marR="35870" lvl="1" indent="0">
              <a:spcBef>
                <a:spcPts val="500"/>
              </a:spcBef>
              <a:buNone/>
            </a:pPr>
            <a:endParaRPr lang="en-US" b="1" dirty="0">
              <a:solidFill>
                <a:srgbClr val="00ABBD"/>
              </a:solidFill>
              <a:latin typeface="Courier New" panose="02070309020205020404" pitchFamily="49" charset="0"/>
            </a:endParaRPr>
          </a:p>
          <a:p>
            <a:pPr marL="988568" marR="35870" lvl="2" indent="0">
              <a:spcBef>
                <a:spcPts val="500"/>
              </a:spcBef>
              <a:buNone/>
            </a:pPr>
            <a:r>
              <a:rPr lang="en-US" b="1" dirty="0">
                <a:solidFill>
                  <a:srgbClr val="00ABBD"/>
                </a:solidFill>
                <a:latin typeface="Courier New" panose="02070309020205020404" pitchFamily="49" charset="0"/>
              </a:rPr>
              <a:t>SELECT	 Department, COUNT(*) </a:t>
            </a:r>
          </a:p>
          <a:p>
            <a:pPr marL="988568" marR="35870" lvl="2" indent="0">
              <a:spcBef>
                <a:spcPts val="500"/>
              </a:spcBef>
              <a:buNone/>
            </a:pPr>
            <a:r>
              <a:rPr lang="en-US" b="1" dirty="0">
                <a:solidFill>
                  <a:srgbClr val="00ABBD"/>
                </a:solidFill>
                <a:latin typeface="Courier New" panose="02070309020205020404" pitchFamily="49" charset="0"/>
              </a:rPr>
              <a:t>FROM	 SKU_DATA;</a:t>
            </a:r>
          </a:p>
          <a:p>
            <a:pPr lvl="1"/>
            <a:endParaRPr lang="en-US" sz="2400" dirty="0"/>
          </a:p>
        </p:txBody>
      </p:sp>
      <p:pic>
        <p:nvPicPr>
          <p:cNvPr id="7" name="Picture 6">
            <a:extLst>
              <a:ext uri="{FF2B5EF4-FFF2-40B4-BE49-F238E27FC236}">
                <a16:creationId xmlns:a16="http://schemas.microsoft.com/office/drawing/2014/main" id="{387ADF22-8A0F-4C1C-B173-09EE740947C9}"/>
              </a:ext>
            </a:extLst>
          </p:cNvPr>
          <p:cNvPicPr>
            <a:picLocks noChangeAspect="1"/>
          </p:cNvPicPr>
          <p:nvPr/>
        </p:nvPicPr>
        <p:blipFill>
          <a:blip r:embed="rId2"/>
          <a:stretch>
            <a:fillRect/>
          </a:stretch>
        </p:blipFill>
        <p:spPr>
          <a:xfrm>
            <a:off x="837452" y="4858058"/>
            <a:ext cx="7469096" cy="1044368"/>
          </a:xfrm>
          <a:prstGeom prst="rect">
            <a:avLst/>
          </a:prstGeom>
        </p:spPr>
      </p:pic>
    </p:spTree>
    <p:extLst>
      <p:ext uri="{BB962C8B-B14F-4D97-AF65-F5344CB8AC3E}">
        <p14:creationId xmlns:p14="http://schemas.microsoft.com/office/powerpoint/2010/main" val="820606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A24F7-4CB2-4998-97BE-3687A73C3871}"/>
              </a:ext>
            </a:extLst>
          </p:cNvPr>
          <p:cNvSpPr>
            <a:spLocks noGrp="1"/>
          </p:cNvSpPr>
          <p:nvPr>
            <p:ph type="title"/>
          </p:nvPr>
        </p:nvSpPr>
        <p:spPr/>
        <p:txBody>
          <a:bodyPr/>
          <a:lstStyle/>
          <a:p>
            <a:r>
              <a:rPr lang="en-US" sz="3300" dirty="0"/>
              <a:t>Performing Calculations in SQL Queries</a:t>
            </a:r>
            <a:br>
              <a:rPr lang="en-US" dirty="0"/>
            </a:br>
            <a:r>
              <a:rPr lang="en-US" sz="3000" dirty="0"/>
              <a:t>SQL Expressions II</a:t>
            </a:r>
            <a:endParaRPr lang="en-US" dirty="0"/>
          </a:p>
        </p:txBody>
      </p:sp>
      <p:sp>
        <p:nvSpPr>
          <p:cNvPr id="3" name="Text Placeholder 2">
            <a:extLst>
              <a:ext uri="{FF2B5EF4-FFF2-40B4-BE49-F238E27FC236}">
                <a16:creationId xmlns:a16="http://schemas.microsoft.com/office/drawing/2014/main" id="{426270E7-661D-48FE-A32B-DFD0B3B4942B}"/>
              </a:ext>
            </a:extLst>
          </p:cNvPr>
          <p:cNvSpPr>
            <a:spLocks noGrp="1"/>
          </p:cNvSpPr>
          <p:nvPr>
            <p:ph type="body" idx="1"/>
          </p:nvPr>
        </p:nvSpPr>
        <p:spPr/>
        <p:txBody>
          <a:bodyPr/>
          <a:lstStyle/>
          <a:p>
            <a:pPr lvl="1"/>
            <a:r>
              <a:rPr lang="en-US" sz="2400" dirty="0"/>
              <a:t>2) You cannot use them (table names) in an SQL WHERE clause because the SQL WHERE clause operates on rows (choosing which rows will be displayed), whereas the aggregate functions operate on columns. </a:t>
            </a:r>
          </a:p>
          <a:p>
            <a:pPr marL="988568" lvl="2" indent="0">
              <a:spcBef>
                <a:spcPts val="500"/>
              </a:spcBef>
              <a:buNone/>
            </a:pPr>
            <a:r>
              <a:rPr lang="en-US" b="1" dirty="0">
                <a:solidFill>
                  <a:srgbClr val="00ABBD"/>
                </a:solidFill>
                <a:latin typeface="Courier New" panose="02070309020205020404" pitchFamily="49" charset="0"/>
              </a:rPr>
              <a:t>SELECT	 *</a:t>
            </a:r>
          </a:p>
          <a:p>
            <a:pPr marL="988568" lvl="2" indent="0">
              <a:spcBef>
                <a:spcPts val="500"/>
              </a:spcBef>
              <a:buNone/>
            </a:pPr>
            <a:r>
              <a:rPr lang="en-US" b="1" dirty="0">
                <a:solidFill>
                  <a:srgbClr val="00ABBD"/>
                </a:solidFill>
                <a:latin typeface="Courier New" panose="02070309020205020404" pitchFamily="49" charset="0"/>
              </a:rPr>
              <a:t>FROM	 RETAIL_ORDER</a:t>
            </a:r>
          </a:p>
          <a:p>
            <a:pPr marL="988568" lvl="2" indent="0">
              <a:spcBef>
                <a:spcPts val="500"/>
              </a:spcBef>
              <a:buNone/>
            </a:pPr>
            <a:r>
              <a:rPr lang="en-US" b="1" dirty="0">
                <a:solidFill>
                  <a:srgbClr val="00ABBD"/>
                </a:solidFill>
                <a:latin typeface="Courier New" panose="02070309020205020404" pitchFamily="49" charset="0"/>
              </a:rPr>
              <a:t>WHERE	 OrderTotal &gt; AVG(OrderTotal);</a:t>
            </a:r>
          </a:p>
        </p:txBody>
      </p:sp>
      <p:pic>
        <p:nvPicPr>
          <p:cNvPr id="5" name="Picture 4">
            <a:extLst>
              <a:ext uri="{FF2B5EF4-FFF2-40B4-BE49-F238E27FC236}">
                <a16:creationId xmlns:a16="http://schemas.microsoft.com/office/drawing/2014/main" id="{8F457E2D-1AC3-46A3-BF27-53CDC4FBE639}"/>
              </a:ext>
            </a:extLst>
          </p:cNvPr>
          <p:cNvPicPr>
            <a:picLocks noChangeAspect="1"/>
          </p:cNvPicPr>
          <p:nvPr/>
        </p:nvPicPr>
        <p:blipFill>
          <a:blip r:embed="rId2"/>
          <a:stretch>
            <a:fillRect/>
          </a:stretch>
        </p:blipFill>
        <p:spPr>
          <a:xfrm>
            <a:off x="932375" y="4960975"/>
            <a:ext cx="7279250" cy="826981"/>
          </a:xfrm>
          <a:prstGeom prst="rect">
            <a:avLst/>
          </a:prstGeom>
        </p:spPr>
      </p:pic>
    </p:spTree>
    <p:extLst>
      <p:ext uri="{BB962C8B-B14F-4D97-AF65-F5344CB8AC3E}">
        <p14:creationId xmlns:p14="http://schemas.microsoft.com/office/powerpoint/2010/main" val="440035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ACF6-1C28-48BA-8DB3-7C16E287AA22}"/>
              </a:ext>
            </a:extLst>
          </p:cNvPr>
          <p:cNvSpPr>
            <a:spLocks noGrp="1"/>
          </p:cNvSpPr>
          <p:nvPr>
            <p:ph type="title"/>
          </p:nvPr>
        </p:nvSpPr>
        <p:spPr/>
        <p:txBody>
          <a:bodyPr/>
          <a:lstStyle/>
          <a:p>
            <a:r>
              <a:rPr lang="en-US" sz="3200" dirty="0"/>
              <a:t>Performing Calculations in SQL Queries</a:t>
            </a:r>
            <a:br>
              <a:rPr lang="en-US" dirty="0"/>
            </a:br>
            <a:r>
              <a:rPr lang="en-US" dirty="0"/>
              <a:t>Using </a:t>
            </a:r>
            <a:r>
              <a:rPr lang="en-US" sz="3000" dirty="0"/>
              <a:t>SQL Expressions I</a:t>
            </a:r>
            <a:endParaRPr lang="en-US" dirty="0"/>
          </a:p>
        </p:txBody>
      </p:sp>
      <p:sp>
        <p:nvSpPr>
          <p:cNvPr id="3" name="Text Placeholder 2">
            <a:extLst>
              <a:ext uri="{FF2B5EF4-FFF2-40B4-BE49-F238E27FC236}">
                <a16:creationId xmlns:a16="http://schemas.microsoft.com/office/drawing/2014/main" id="{AE92E487-CEBE-4168-A20C-E75CE73D7E2E}"/>
              </a:ext>
            </a:extLst>
          </p:cNvPr>
          <p:cNvSpPr>
            <a:spLocks noGrp="1"/>
          </p:cNvSpPr>
          <p:nvPr>
            <p:ph type="body" idx="1"/>
          </p:nvPr>
        </p:nvSpPr>
        <p:spPr/>
        <p:txBody>
          <a:bodyPr/>
          <a:lstStyle/>
          <a:p>
            <a:pPr marL="588518" marR="18190" lvl="1" indent="0">
              <a:spcBef>
                <a:spcPts val="500"/>
              </a:spcBef>
              <a:buNone/>
            </a:pPr>
            <a:r>
              <a:rPr lang="en-US" b="1" dirty="0">
                <a:solidFill>
                  <a:srgbClr val="00ABBD"/>
                </a:solidFill>
                <a:latin typeface="Courier New" panose="02070309020205020404" pitchFamily="49" charset="0"/>
              </a:rPr>
              <a:t>SELECT	OrderNumber, SKU, (Quantity * Price) AS EP </a:t>
            </a:r>
          </a:p>
          <a:p>
            <a:pPr marL="588518" marR="18190" lvl="1" indent="0">
              <a:spcBef>
                <a:spcPts val="500"/>
              </a:spcBef>
              <a:buNone/>
            </a:pPr>
            <a:r>
              <a:rPr lang="en-US" b="1" dirty="0">
                <a:solidFill>
                  <a:srgbClr val="00ABBD"/>
                </a:solidFill>
                <a:latin typeface="Courier New" panose="02070309020205020404" pitchFamily="49" charset="0"/>
              </a:rPr>
              <a:t>FROM	ORDER_ITEM</a:t>
            </a:r>
          </a:p>
          <a:p>
            <a:pPr marL="588518" lvl="1" indent="0">
              <a:spcBef>
                <a:spcPts val="500"/>
              </a:spcBef>
              <a:buNone/>
            </a:pPr>
            <a:r>
              <a:rPr lang="en-US" b="1" dirty="0">
                <a:solidFill>
                  <a:srgbClr val="00ABBD"/>
                </a:solidFill>
                <a:latin typeface="Courier New" panose="02070309020205020404" pitchFamily="49" charset="0"/>
              </a:rPr>
              <a:t>ORDER BY	OrderNumber, SKU;</a:t>
            </a:r>
          </a:p>
          <a:p>
            <a:endParaRPr lang="en-US" dirty="0"/>
          </a:p>
        </p:txBody>
      </p:sp>
      <p:pic>
        <p:nvPicPr>
          <p:cNvPr id="5" name="Picture 4">
            <a:extLst>
              <a:ext uri="{FF2B5EF4-FFF2-40B4-BE49-F238E27FC236}">
                <a16:creationId xmlns:a16="http://schemas.microsoft.com/office/drawing/2014/main" id="{2B730E4B-BA22-4395-AF20-8EEEBC21E099}"/>
              </a:ext>
            </a:extLst>
          </p:cNvPr>
          <p:cNvPicPr>
            <a:picLocks noChangeAspect="1"/>
          </p:cNvPicPr>
          <p:nvPr/>
        </p:nvPicPr>
        <p:blipFill>
          <a:blip r:embed="rId2"/>
          <a:stretch>
            <a:fillRect/>
          </a:stretch>
        </p:blipFill>
        <p:spPr>
          <a:xfrm>
            <a:off x="2813091" y="3130069"/>
            <a:ext cx="3517817" cy="2511974"/>
          </a:xfrm>
          <a:prstGeom prst="rect">
            <a:avLst/>
          </a:prstGeom>
        </p:spPr>
      </p:pic>
    </p:spTree>
    <p:extLst>
      <p:ext uri="{BB962C8B-B14F-4D97-AF65-F5344CB8AC3E}">
        <p14:creationId xmlns:p14="http://schemas.microsoft.com/office/powerpoint/2010/main" val="282786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2DE8-5F73-4FCA-B24D-8BC3C3919289}"/>
              </a:ext>
            </a:extLst>
          </p:cNvPr>
          <p:cNvSpPr>
            <a:spLocks noGrp="1"/>
          </p:cNvSpPr>
          <p:nvPr>
            <p:ph type="title"/>
          </p:nvPr>
        </p:nvSpPr>
        <p:spPr/>
        <p:txBody>
          <a:bodyPr/>
          <a:lstStyle/>
          <a:p>
            <a:r>
              <a:rPr lang="en-US" sz="3200" dirty="0"/>
              <a:t>Performing Calculations in SQL Queries</a:t>
            </a:r>
            <a:br>
              <a:rPr lang="en-US" dirty="0"/>
            </a:br>
            <a:r>
              <a:rPr lang="en-US" dirty="0"/>
              <a:t>Using </a:t>
            </a:r>
            <a:r>
              <a:rPr lang="en-US" sz="3000" dirty="0"/>
              <a:t>SQL Expressions II</a:t>
            </a:r>
            <a:endParaRPr lang="en-US" dirty="0"/>
          </a:p>
        </p:txBody>
      </p:sp>
      <p:sp>
        <p:nvSpPr>
          <p:cNvPr id="3" name="Text Placeholder 2">
            <a:extLst>
              <a:ext uri="{FF2B5EF4-FFF2-40B4-BE49-F238E27FC236}">
                <a16:creationId xmlns:a16="http://schemas.microsoft.com/office/drawing/2014/main" id="{8F55771A-2094-463A-9D94-9F6551C6FE80}"/>
              </a:ext>
            </a:extLst>
          </p:cNvPr>
          <p:cNvSpPr>
            <a:spLocks noGrp="1"/>
          </p:cNvSpPr>
          <p:nvPr>
            <p:ph type="body" idx="1"/>
          </p:nvPr>
        </p:nvSpPr>
        <p:spPr/>
        <p:txBody>
          <a:bodyPr/>
          <a:lstStyle/>
          <a:p>
            <a:pPr marL="588518" marR="42570" lvl="1" indent="0">
              <a:spcBef>
                <a:spcPts val="500"/>
              </a:spcBef>
              <a:buNone/>
            </a:pPr>
            <a:r>
              <a:rPr lang="en-US" b="1" dirty="0">
                <a:solidFill>
                  <a:srgbClr val="00ABBD"/>
                </a:solidFill>
                <a:latin typeface="Courier New" panose="02070309020205020404" pitchFamily="49" charset="0"/>
              </a:rPr>
              <a:t>SELECT	OrderNumber, SKU</a:t>
            </a:r>
          </a:p>
          <a:p>
            <a:pPr marL="588518" lvl="1" indent="0">
              <a:spcBef>
                <a:spcPts val="500"/>
              </a:spcBef>
              <a:buNone/>
            </a:pPr>
            <a:r>
              <a:rPr lang="en-US" b="1" dirty="0">
                <a:solidFill>
                  <a:srgbClr val="00ABBD"/>
                </a:solidFill>
                <a:latin typeface="Courier New" panose="02070309020205020404" pitchFamily="49" charset="0"/>
              </a:rPr>
              <a:t>FROM	ORDER_ITEM</a:t>
            </a:r>
          </a:p>
          <a:p>
            <a:pPr marL="588518" marR="25830" lvl="1" indent="0">
              <a:spcBef>
                <a:spcPts val="500"/>
              </a:spcBef>
              <a:buNone/>
            </a:pPr>
            <a:r>
              <a:rPr lang="en-US" b="1" dirty="0">
                <a:solidFill>
                  <a:srgbClr val="00ABBD"/>
                </a:solidFill>
                <a:latin typeface="Courier New" panose="02070309020205020404" pitchFamily="49" charset="0"/>
              </a:rPr>
              <a:t>WHERE	Quantity * Price) &lt;&gt; ExtendedPrice </a:t>
            </a:r>
          </a:p>
          <a:p>
            <a:pPr marL="588518" marR="25830" lvl="1" indent="0">
              <a:spcBef>
                <a:spcPts val="500"/>
              </a:spcBef>
              <a:buNone/>
            </a:pPr>
            <a:r>
              <a:rPr lang="en-US" b="1" dirty="0">
                <a:solidFill>
                  <a:srgbClr val="00ABBD"/>
                </a:solidFill>
                <a:latin typeface="Courier New" panose="02070309020205020404" pitchFamily="49" charset="0"/>
              </a:rPr>
              <a:t>ORDER BY	OrderNumber, SKU;</a:t>
            </a:r>
          </a:p>
          <a:p>
            <a:endParaRPr lang="en-US" dirty="0"/>
          </a:p>
        </p:txBody>
      </p:sp>
      <p:pic>
        <p:nvPicPr>
          <p:cNvPr id="5" name="Picture 4">
            <a:extLst>
              <a:ext uri="{FF2B5EF4-FFF2-40B4-BE49-F238E27FC236}">
                <a16:creationId xmlns:a16="http://schemas.microsoft.com/office/drawing/2014/main" id="{4C70A8F9-0396-441C-A218-4CFDB31CB305}"/>
              </a:ext>
            </a:extLst>
          </p:cNvPr>
          <p:cNvPicPr>
            <a:picLocks noChangeAspect="1"/>
          </p:cNvPicPr>
          <p:nvPr/>
        </p:nvPicPr>
        <p:blipFill>
          <a:blip r:embed="rId2"/>
          <a:stretch>
            <a:fillRect/>
          </a:stretch>
        </p:blipFill>
        <p:spPr>
          <a:xfrm>
            <a:off x="2803198" y="3760388"/>
            <a:ext cx="3537603" cy="1142351"/>
          </a:xfrm>
          <a:prstGeom prst="rect">
            <a:avLst/>
          </a:prstGeom>
        </p:spPr>
      </p:pic>
    </p:spTree>
    <p:extLst>
      <p:ext uri="{BB962C8B-B14F-4D97-AF65-F5344CB8AC3E}">
        <p14:creationId xmlns:p14="http://schemas.microsoft.com/office/powerpoint/2010/main" val="789301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21D3-22BD-44F8-9C9B-0F585AD9FFD0}"/>
              </a:ext>
            </a:extLst>
          </p:cNvPr>
          <p:cNvSpPr>
            <a:spLocks noGrp="1"/>
          </p:cNvSpPr>
          <p:nvPr>
            <p:ph type="title"/>
          </p:nvPr>
        </p:nvSpPr>
        <p:spPr/>
        <p:txBody>
          <a:bodyPr/>
          <a:lstStyle/>
          <a:p>
            <a:r>
              <a:rPr lang="en-US" sz="3200" dirty="0"/>
              <a:t>Performing Calculations in SQL Queries</a:t>
            </a:r>
            <a:br>
              <a:rPr lang="en-US" dirty="0"/>
            </a:br>
            <a:r>
              <a:rPr lang="en-US" sz="2200" dirty="0"/>
              <a:t>Using SQL Expressions with String Functions: Concatenation</a:t>
            </a:r>
          </a:p>
        </p:txBody>
      </p:sp>
      <p:sp>
        <p:nvSpPr>
          <p:cNvPr id="3" name="Text Placeholder 2">
            <a:extLst>
              <a:ext uri="{FF2B5EF4-FFF2-40B4-BE49-F238E27FC236}">
                <a16:creationId xmlns:a16="http://schemas.microsoft.com/office/drawing/2014/main" id="{4B589BFA-DF35-437F-89A6-B5D1A10EC3FF}"/>
              </a:ext>
            </a:extLst>
          </p:cNvPr>
          <p:cNvSpPr>
            <a:spLocks noGrp="1"/>
          </p:cNvSpPr>
          <p:nvPr>
            <p:ph type="body" idx="1"/>
          </p:nvPr>
        </p:nvSpPr>
        <p:spPr/>
        <p:txBody>
          <a:bodyPr/>
          <a:lstStyle/>
          <a:p>
            <a:pPr marL="588518" marR="34800" lvl="1" indent="0">
              <a:spcBef>
                <a:spcPts val="500"/>
              </a:spcBef>
              <a:buNone/>
            </a:pPr>
            <a:r>
              <a:rPr lang="en-US" b="1" dirty="0">
                <a:solidFill>
                  <a:srgbClr val="00ABBD"/>
                </a:solidFill>
                <a:latin typeface="Courier New" panose="02070309020205020404" pitchFamily="49" charset="0"/>
              </a:rPr>
              <a:t>SELECT	SKU, SKU_Description, (Buyer+' in '+Department) AS 		Sponsor </a:t>
            </a:r>
          </a:p>
          <a:p>
            <a:pPr marL="588518" marR="34800" lvl="1" indent="0">
              <a:spcBef>
                <a:spcPts val="500"/>
              </a:spcBef>
              <a:buNone/>
            </a:pPr>
            <a:r>
              <a:rPr lang="en-US" b="1" dirty="0">
                <a:solidFill>
                  <a:srgbClr val="00ABBD"/>
                </a:solidFill>
                <a:latin typeface="Courier New" panose="02070309020205020404" pitchFamily="49" charset="0"/>
              </a:rPr>
              <a:t>FROM 	SKU_DATA</a:t>
            </a:r>
          </a:p>
          <a:p>
            <a:pPr marL="588518" lvl="1" indent="0">
              <a:spcBef>
                <a:spcPts val="500"/>
              </a:spcBef>
              <a:buNone/>
            </a:pPr>
            <a:r>
              <a:rPr lang="en-US" b="1" dirty="0">
                <a:solidFill>
                  <a:srgbClr val="00ABBD"/>
                </a:solidFill>
                <a:latin typeface="Courier New" panose="02070309020205020404" pitchFamily="49" charset="0"/>
              </a:rPr>
              <a:t>ORDER BY 	SKU;</a:t>
            </a:r>
          </a:p>
          <a:p>
            <a:endParaRPr lang="en-US" dirty="0"/>
          </a:p>
        </p:txBody>
      </p:sp>
      <p:pic>
        <p:nvPicPr>
          <p:cNvPr id="5" name="Picture 4">
            <a:extLst>
              <a:ext uri="{FF2B5EF4-FFF2-40B4-BE49-F238E27FC236}">
                <a16:creationId xmlns:a16="http://schemas.microsoft.com/office/drawing/2014/main" id="{7A567F8C-1071-47C1-9216-E84DA0C04AE9}"/>
              </a:ext>
            </a:extLst>
          </p:cNvPr>
          <p:cNvPicPr>
            <a:picLocks noChangeAspect="1"/>
          </p:cNvPicPr>
          <p:nvPr/>
        </p:nvPicPr>
        <p:blipFill>
          <a:blip r:embed="rId2"/>
          <a:stretch>
            <a:fillRect/>
          </a:stretch>
        </p:blipFill>
        <p:spPr>
          <a:xfrm>
            <a:off x="1700411" y="3224881"/>
            <a:ext cx="5743178" cy="3052400"/>
          </a:xfrm>
          <a:prstGeom prst="rect">
            <a:avLst/>
          </a:prstGeom>
        </p:spPr>
      </p:pic>
    </p:spTree>
    <p:extLst>
      <p:ext uri="{BB962C8B-B14F-4D97-AF65-F5344CB8AC3E}">
        <p14:creationId xmlns:p14="http://schemas.microsoft.com/office/powerpoint/2010/main" val="3641442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01C94-58BD-4352-82F8-A3891E15AE13}"/>
              </a:ext>
            </a:extLst>
          </p:cNvPr>
          <p:cNvSpPr>
            <a:spLocks noGrp="1"/>
          </p:cNvSpPr>
          <p:nvPr>
            <p:ph type="title"/>
          </p:nvPr>
        </p:nvSpPr>
        <p:spPr/>
        <p:txBody>
          <a:bodyPr/>
          <a:lstStyle/>
          <a:p>
            <a:r>
              <a:rPr lang="en-US" sz="3200" dirty="0"/>
              <a:t>Performing Calculations in SQL Queries</a:t>
            </a:r>
            <a:br>
              <a:rPr lang="en-US" dirty="0"/>
            </a:br>
            <a:r>
              <a:rPr lang="en-US" sz="2200" dirty="0"/>
              <a:t>Using SQL Expressions with String Functions: Concatenation</a:t>
            </a:r>
            <a:endParaRPr lang="en-US" dirty="0"/>
          </a:p>
        </p:txBody>
      </p:sp>
      <p:sp>
        <p:nvSpPr>
          <p:cNvPr id="3" name="Text Placeholder 2">
            <a:extLst>
              <a:ext uri="{FF2B5EF4-FFF2-40B4-BE49-F238E27FC236}">
                <a16:creationId xmlns:a16="http://schemas.microsoft.com/office/drawing/2014/main" id="{369F3E11-9C12-425C-8FD9-B3FB6F6E8A78}"/>
              </a:ext>
            </a:extLst>
          </p:cNvPr>
          <p:cNvSpPr>
            <a:spLocks noGrp="1"/>
          </p:cNvSpPr>
          <p:nvPr>
            <p:ph type="body" idx="1"/>
          </p:nvPr>
        </p:nvSpPr>
        <p:spPr/>
        <p:txBody>
          <a:bodyPr/>
          <a:lstStyle/>
          <a:p>
            <a:pPr marL="588518" marR="34800" lvl="1" indent="0">
              <a:spcBef>
                <a:spcPts val="500"/>
              </a:spcBef>
              <a:buNone/>
            </a:pPr>
            <a:r>
              <a:rPr lang="en-US" b="1" dirty="0">
                <a:solidFill>
                  <a:srgbClr val="00ABBD"/>
                </a:solidFill>
                <a:latin typeface="Courier New" panose="02070309020205020404" pitchFamily="49" charset="0"/>
              </a:rPr>
              <a:t>SELECT	SKU, SKU_Description, RTRIM(Buyer)+' in ‘ 			+RTRIM(Department) AS Sponsor </a:t>
            </a:r>
          </a:p>
          <a:p>
            <a:pPr marL="588518" marR="9390" lvl="1" indent="0">
              <a:spcBef>
                <a:spcPts val="500"/>
              </a:spcBef>
              <a:buNone/>
            </a:pPr>
            <a:r>
              <a:rPr lang="en-US" b="1" dirty="0">
                <a:solidFill>
                  <a:srgbClr val="00ABBD"/>
                </a:solidFill>
                <a:latin typeface="Courier New" panose="02070309020205020404" pitchFamily="49" charset="0"/>
              </a:rPr>
              <a:t>FROM 	SKU_DATA</a:t>
            </a:r>
          </a:p>
          <a:p>
            <a:pPr marL="588518" lvl="1" indent="0">
              <a:spcBef>
                <a:spcPts val="500"/>
              </a:spcBef>
              <a:buNone/>
            </a:pPr>
            <a:r>
              <a:rPr lang="en-US" b="1" dirty="0">
                <a:solidFill>
                  <a:srgbClr val="00ABBD"/>
                </a:solidFill>
                <a:latin typeface="Courier New" panose="02070309020205020404" pitchFamily="49" charset="0"/>
              </a:rPr>
              <a:t>ORDER BY 	SKU;</a:t>
            </a:r>
          </a:p>
          <a:p>
            <a:endParaRPr lang="en-US" dirty="0"/>
          </a:p>
        </p:txBody>
      </p:sp>
      <p:pic>
        <p:nvPicPr>
          <p:cNvPr id="5" name="Picture 4">
            <a:extLst>
              <a:ext uri="{FF2B5EF4-FFF2-40B4-BE49-F238E27FC236}">
                <a16:creationId xmlns:a16="http://schemas.microsoft.com/office/drawing/2014/main" id="{3323DF69-A4B3-4767-8959-2B128F56BACF}"/>
              </a:ext>
            </a:extLst>
          </p:cNvPr>
          <p:cNvPicPr>
            <a:picLocks noChangeAspect="1"/>
          </p:cNvPicPr>
          <p:nvPr/>
        </p:nvPicPr>
        <p:blipFill>
          <a:blip r:embed="rId2"/>
          <a:stretch>
            <a:fillRect/>
          </a:stretch>
        </p:blipFill>
        <p:spPr>
          <a:xfrm>
            <a:off x="2293555" y="3202594"/>
            <a:ext cx="4556890" cy="2923569"/>
          </a:xfrm>
          <a:prstGeom prst="rect">
            <a:avLst/>
          </a:prstGeom>
        </p:spPr>
      </p:pic>
    </p:spTree>
    <p:extLst>
      <p:ext uri="{BB962C8B-B14F-4D97-AF65-F5344CB8AC3E}">
        <p14:creationId xmlns:p14="http://schemas.microsoft.com/office/powerpoint/2010/main" val="4116523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4A43-6137-442C-B800-EBA990997C87}"/>
              </a:ext>
            </a:extLst>
          </p:cNvPr>
          <p:cNvSpPr>
            <a:spLocks noGrp="1"/>
          </p:cNvSpPr>
          <p:nvPr>
            <p:ph type="title"/>
          </p:nvPr>
        </p:nvSpPr>
        <p:spPr/>
        <p:txBody>
          <a:bodyPr/>
          <a:lstStyle/>
          <a:p>
            <a:r>
              <a:rPr lang="en-US" dirty="0"/>
              <a:t>Sorting the SQL Query Results II</a:t>
            </a:r>
            <a:br>
              <a:rPr lang="en-US" dirty="0"/>
            </a:br>
            <a:r>
              <a:rPr lang="en-US" sz="3000" dirty="0"/>
              <a:t>Ascending and Descending Sort Order</a:t>
            </a:r>
            <a:endParaRPr lang="en-US" dirty="0"/>
          </a:p>
        </p:txBody>
      </p:sp>
      <p:sp>
        <p:nvSpPr>
          <p:cNvPr id="3" name="Text Placeholder 2">
            <a:extLst>
              <a:ext uri="{FF2B5EF4-FFF2-40B4-BE49-F238E27FC236}">
                <a16:creationId xmlns:a16="http://schemas.microsoft.com/office/drawing/2014/main" id="{AF41698D-8DA8-4961-9055-6986C36339F5}"/>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ORDER_ITEM</a:t>
            </a:r>
          </a:p>
          <a:p>
            <a:pPr marL="588518" lvl="1" indent="0">
              <a:spcBef>
                <a:spcPts val="500"/>
              </a:spcBef>
              <a:buNone/>
            </a:pPr>
            <a:r>
              <a:rPr lang="en-US" b="1" dirty="0">
                <a:solidFill>
                  <a:srgbClr val="00ABBD"/>
                </a:solidFill>
                <a:latin typeface="Courier New" panose="02070309020205020404" pitchFamily="49" charset="0"/>
              </a:rPr>
              <a:t>ORDER BY	Price DESC, OrderNumber ASC;</a:t>
            </a:r>
          </a:p>
          <a:p>
            <a:endParaRPr lang="en-US" dirty="0"/>
          </a:p>
        </p:txBody>
      </p:sp>
      <p:pic>
        <p:nvPicPr>
          <p:cNvPr id="5" name="Picture 4">
            <a:extLst>
              <a:ext uri="{FF2B5EF4-FFF2-40B4-BE49-F238E27FC236}">
                <a16:creationId xmlns:a16="http://schemas.microsoft.com/office/drawing/2014/main" id="{13E4E2A7-DCDC-4148-8A67-63E33A877F40}"/>
              </a:ext>
            </a:extLst>
          </p:cNvPr>
          <p:cNvPicPr>
            <a:picLocks noChangeAspect="1"/>
          </p:cNvPicPr>
          <p:nvPr/>
        </p:nvPicPr>
        <p:blipFill>
          <a:blip r:embed="rId2"/>
          <a:stretch>
            <a:fillRect/>
          </a:stretch>
        </p:blipFill>
        <p:spPr>
          <a:xfrm>
            <a:off x="2300540" y="3136232"/>
            <a:ext cx="4542919" cy="1961061"/>
          </a:xfrm>
          <a:prstGeom prst="rect">
            <a:avLst/>
          </a:prstGeom>
        </p:spPr>
      </p:pic>
    </p:spTree>
    <p:extLst>
      <p:ext uri="{BB962C8B-B14F-4D97-AF65-F5344CB8AC3E}">
        <p14:creationId xmlns:p14="http://schemas.microsoft.com/office/powerpoint/2010/main" val="421373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6BC-B110-4E8D-B8E6-B1B81B8FEC43}"/>
              </a:ext>
            </a:extLst>
          </p:cNvPr>
          <p:cNvSpPr>
            <a:spLocks noGrp="1"/>
          </p:cNvSpPr>
          <p:nvPr>
            <p:ph type="title"/>
          </p:nvPr>
        </p:nvSpPr>
        <p:spPr/>
        <p:txBody>
          <a:bodyPr/>
          <a:lstStyle/>
          <a:p>
            <a:r>
              <a:rPr lang="en-US" dirty="0"/>
              <a:t>Grouping Rows in SQL Queries</a:t>
            </a:r>
            <a:br>
              <a:rPr lang="en-US" dirty="0"/>
            </a:br>
            <a:r>
              <a:rPr lang="en-US" sz="3000" dirty="0"/>
              <a:t>The SQL GROUP BY Clause</a:t>
            </a:r>
            <a:endParaRPr lang="en-US" dirty="0"/>
          </a:p>
        </p:txBody>
      </p:sp>
      <p:sp>
        <p:nvSpPr>
          <p:cNvPr id="3" name="Text Placeholder 2">
            <a:extLst>
              <a:ext uri="{FF2B5EF4-FFF2-40B4-BE49-F238E27FC236}">
                <a16:creationId xmlns:a16="http://schemas.microsoft.com/office/drawing/2014/main" id="{ACE5062C-B70D-4990-A65F-A5B11DBA3789}"/>
              </a:ext>
            </a:extLst>
          </p:cNvPr>
          <p:cNvSpPr>
            <a:spLocks noGrp="1"/>
          </p:cNvSpPr>
          <p:nvPr>
            <p:ph type="body" idx="1"/>
          </p:nvPr>
        </p:nvSpPr>
        <p:spPr/>
        <p:txBody>
          <a:bodyPr/>
          <a:lstStyle/>
          <a:p>
            <a:pPr marL="101600" indent="0">
              <a:spcBef>
                <a:spcPts val="500"/>
              </a:spcBef>
              <a:buNone/>
            </a:pPr>
            <a:endParaRPr lang="en-US" sz="800" dirty="0">
              <a:latin typeface="Times New Roman" panose="02020603050405020304" pitchFamily="18" charset="0"/>
            </a:endParaRPr>
          </a:p>
          <a:p>
            <a:pPr marL="558800" lvl="1" indent="0">
              <a:spcBef>
                <a:spcPts val="500"/>
              </a:spcBef>
              <a:buNone/>
            </a:pPr>
            <a:r>
              <a:rPr lang="en-US" b="1" dirty="0">
                <a:solidFill>
                  <a:srgbClr val="00ABBD"/>
                </a:solidFill>
                <a:latin typeface="Courier New" panose="02070309020205020404" pitchFamily="49" charset="0"/>
              </a:rPr>
              <a:t>SELECT	Department, COUNT(SKU) AS NumberOfCatalogItems</a:t>
            </a:r>
            <a:endParaRPr lang="en-US" sz="800" dirty="0">
              <a:solidFill>
                <a:srgbClr val="00ABBD"/>
              </a:solidFill>
              <a:latin typeface="Times New Roman" panose="02020603050405020304" pitchFamily="18" charset="0"/>
            </a:endParaRPr>
          </a:p>
          <a:p>
            <a:pPr marL="558800" lvl="1" indent="0">
              <a:spcBef>
                <a:spcPts val="500"/>
              </a:spcBef>
              <a:buNone/>
            </a:pPr>
            <a:r>
              <a:rPr lang="en-US" b="1" dirty="0">
                <a:solidFill>
                  <a:srgbClr val="00ABBD"/>
                </a:solidFill>
                <a:latin typeface="Courier New" panose="02070309020205020404" pitchFamily="49" charset="0"/>
              </a:rPr>
              <a:t>FROM	CATALOG_SKU_2017	</a:t>
            </a:r>
            <a:endParaRPr lang="en-US" sz="800" dirty="0">
              <a:solidFill>
                <a:srgbClr val="00ABBD"/>
              </a:solidFill>
              <a:latin typeface="Times New Roman" panose="02020603050405020304" pitchFamily="18" charset="0"/>
            </a:endParaRPr>
          </a:p>
          <a:p>
            <a:pPr marL="558800" lvl="1" indent="0">
              <a:spcBef>
                <a:spcPts val="500"/>
              </a:spcBef>
              <a:buNone/>
            </a:pPr>
            <a:r>
              <a:rPr lang="en-US" b="1" dirty="0">
                <a:solidFill>
                  <a:srgbClr val="00ABBD"/>
                </a:solidFill>
                <a:latin typeface="Courier New" panose="02070309020205020404" pitchFamily="49" charset="0"/>
              </a:rPr>
              <a:t>WHERE	CatalogPage IS NOT NULL	</a:t>
            </a:r>
            <a:endParaRPr lang="en-US" sz="800" dirty="0">
              <a:solidFill>
                <a:srgbClr val="00ABBD"/>
              </a:solidFill>
              <a:latin typeface="Times New Roman" panose="02020603050405020304" pitchFamily="18" charset="0"/>
            </a:endParaRPr>
          </a:p>
          <a:p>
            <a:pPr marL="588518" lvl="1" indent="0">
              <a:spcBef>
                <a:spcPts val="500"/>
              </a:spcBef>
              <a:buNone/>
            </a:pPr>
            <a:r>
              <a:rPr lang="en-US" b="1" dirty="0">
                <a:solidFill>
                  <a:srgbClr val="00ABBD"/>
                </a:solidFill>
                <a:latin typeface="Courier New" panose="02070309020205020404" pitchFamily="49" charset="0"/>
              </a:rPr>
              <a:t>GROUP BY 	Department;	</a:t>
            </a:r>
            <a:endParaRPr lang="en-US" sz="800" dirty="0">
              <a:solidFill>
                <a:srgbClr val="00ABBD"/>
              </a:solidFill>
              <a:latin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15BB7681-1C69-4694-8937-E37FC109A7B9}"/>
              </a:ext>
            </a:extLst>
          </p:cNvPr>
          <p:cNvPicPr>
            <a:picLocks noChangeAspect="1"/>
          </p:cNvPicPr>
          <p:nvPr/>
        </p:nvPicPr>
        <p:blipFill>
          <a:blip r:embed="rId2"/>
          <a:stretch>
            <a:fillRect/>
          </a:stretch>
        </p:blipFill>
        <p:spPr>
          <a:xfrm>
            <a:off x="2309487" y="3790224"/>
            <a:ext cx="4525026" cy="1467576"/>
          </a:xfrm>
          <a:prstGeom prst="rect">
            <a:avLst/>
          </a:prstGeom>
        </p:spPr>
      </p:pic>
    </p:spTree>
    <p:extLst>
      <p:ext uri="{BB962C8B-B14F-4D97-AF65-F5344CB8AC3E}">
        <p14:creationId xmlns:p14="http://schemas.microsoft.com/office/powerpoint/2010/main" val="3999812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2DBE-60D8-4638-8B58-3D94EB547835}"/>
              </a:ext>
            </a:extLst>
          </p:cNvPr>
          <p:cNvSpPr>
            <a:spLocks noGrp="1"/>
          </p:cNvSpPr>
          <p:nvPr>
            <p:ph type="title"/>
          </p:nvPr>
        </p:nvSpPr>
        <p:spPr/>
        <p:txBody>
          <a:bodyPr/>
          <a:lstStyle/>
          <a:p>
            <a:r>
              <a:rPr lang="en-US" dirty="0"/>
              <a:t>Grouping Rows in SQL Queries</a:t>
            </a:r>
            <a:br>
              <a:rPr lang="en-US" dirty="0"/>
            </a:br>
            <a:r>
              <a:rPr lang="en-US" sz="3000" dirty="0"/>
              <a:t>The SQL HAVING Clause</a:t>
            </a:r>
            <a:endParaRPr lang="en-US" dirty="0"/>
          </a:p>
        </p:txBody>
      </p:sp>
      <p:sp>
        <p:nvSpPr>
          <p:cNvPr id="3" name="Text Placeholder 2">
            <a:extLst>
              <a:ext uri="{FF2B5EF4-FFF2-40B4-BE49-F238E27FC236}">
                <a16:creationId xmlns:a16="http://schemas.microsoft.com/office/drawing/2014/main" id="{C10D79A8-01B1-4712-8B69-6D669E343A82}"/>
              </a:ext>
            </a:extLst>
          </p:cNvPr>
          <p:cNvSpPr>
            <a:spLocks noGrp="1"/>
          </p:cNvSpPr>
          <p:nvPr>
            <p:ph type="body" idx="1"/>
          </p:nvPr>
        </p:nvSpPr>
        <p:spPr/>
        <p:txBody>
          <a:bodyPr/>
          <a:lstStyle/>
          <a:p>
            <a:endParaRPr lang="en-US" sz="800" dirty="0">
              <a:latin typeface="Times New Roman" panose="02020603050405020304" pitchFamily="18" charset="0"/>
            </a:endParaRPr>
          </a:p>
          <a:p>
            <a:pPr marL="71882" indent="0">
              <a:spcBef>
                <a:spcPts val="500"/>
              </a:spcBef>
              <a:buNone/>
            </a:pPr>
            <a:r>
              <a:rPr lang="en-US" b="1" dirty="0">
                <a:solidFill>
                  <a:srgbClr val="00ABBD"/>
                </a:solidFill>
                <a:latin typeface="Courier New" panose="02070309020205020404" pitchFamily="49" charset="0"/>
              </a:rPr>
              <a:t>SELECT		Department, COUNT(SKU) AS NumberOfCatalogItems</a:t>
            </a:r>
            <a:endParaRPr lang="en-US" sz="800" dirty="0">
              <a:solidFill>
                <a:srgbClr val="00ABBD"/>
              </a:solidFill>
              <a:latin typeface="Times New Roman" panose="02020603050405020304" pitchFamily="18" charset="0"/>
            </a:endParaRPr>
          </a:p>
          <a:p>
            <a:pPr marL="71882" indent="0">
              <a:spcBef>
                <a:spcPts val="500"/>
              </a:spcBef>
              <a:buNone/>
            </a:pPr>
            <a:r>
              <a:rPr lang="en-US" b="1" dirty="0">
                <a:solidFill>
                  <a:srgbClr val="00ABBD"/>
                </a:solidFill>
                <a:latin typeface="Courier New" panose="02070309020205020404" pitchFamily="49" charset="0"/>
              </a:rPr>
              <a:t>FROM		CATALOG_SKU_2017	</a:t>
            </a:r>
            <a:endParaRPr lang="en-US" sz="800" dirty="0">
              <a:solidFill>
                <a:srgbClr val="00ABBD"/>
              </a:solidFill>
              <a:latin typeface="Times New Roman" panose="02020603050405020304" pitchFamily="18" charset="0"/>
            </a:endParaRPr>
          </a:p>
          <a:p>
            <a:pPr marL="71882" indent="0">
              <a:spcBef>
                <a:spcPts val="500"/>
              </a:spcBef>
              <a:buNone/>
            </a:pPr>
            <a:r>
              <a:rPr lang="en-US" b="1" dirty="0">
                <a:solidFill>
                  <a:srgbClr val="00ABBD"/>
                </a:solidFill>
                <a:latin typeface="Courier New" panose="02070309020205020404" pitchFamily="49" charset="0"/>
              </a:rPr>
              <a:t>WHERE		CatalogPage IS NOT NULL	</a:t>
            </a:r>
            <a:endParaRPr lang="en-US" sz="800" dirty="0">
              <a:solidFill>
                <a:srgbClr val="00ABBD"/>
              </a:solidFill>
              <a:latin typeface="Times New Roman" panose="02020603050405020304" pitchFamily="18" charset="0"/>
            </a:endParaRPr>
          </a:p>
          <a:p>
            <a:pPr marL="101600" indent="0">
              <a:spcBef>
                <a:spcPts val="500"/>
              </a:spcBef>
              <a:buNone/>
            </a:pPr>
            <a:r>
              <a:rPr lang="en-US" b="1" dirty="0">
                <a:solidFill>
                  <a:srgbClr val="00ABBD"/>
                </a:solidFill>
                <a:latin typeface="Courier New" panose="02070309020205020404" pitchFamily="49" charset="0"/>
              </a:rPr>
              <a:t>GROUP	BY 	Department	</a:t>
            </a:r>
            <a:endParaRPr lang="en-US" sz="800" dirty="0">
              <a:solidFill>
                <a:srgbClr val="00ABBD"/>
              </a:solidFill>
              <a:latin typeface="Times New Roman" panose="02020603050405020304" pitchFamily="18" charset="0"/>
            </a:endParaRPr>
          </a:p>
          <a:p>
            <a:pPr marL="71882" indent="0">
              <a:spcBef>
                <a:spcPts val="500"/>
              </a:spcBef>
              <a:buNone/>
            </a:pPr>
            <a:r>
              <a:rPr lang="en-US" b="1" dirty="0">
                <a:solidFill>
                  <a:srgbClr val="00ABBD"/>
                </a:solidFill>
                <a:latin typeface="Courier New" panose="02070309020205020404" pitchFamily="49" charset="0"/>
              </a:rPr>
              <a:t>HAVING		COUNT(SKU) &gt; 2;	</a:t>
            </a:r>
            <a:endParaRPr lang="en-US" sz="800" dirty="0">
              <a:solidFill>
                <a:srgbClr val="00ABBD"/>
              </a:solidFill>
              <a:latin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BB727DD7-0163-4289-8970-570F736F91A6}"/>
              </a:ext>
            </a:extLst>
          </p:cNvPr>
          <p:cNvPicPr>
            <a:picLocks noChangeAspect="1"/>
          </p:cNvPicPr>
          <p:nvPr/>
        </p:nvPicPr>
        <p:blipFill>
          <a:blip r:embed="rId2"/>
          <a:stretch>
            <a:fillRect/>
          </a:stretch>
        </p:blipFill>
        <p:spPr>
          <a:xfrm>
            <a:off x="1851555" y="4003353"/>
            <a:ext cx="5440890" cy="889659"/>
          </a:xfrm>
          <a:prstGeom prst="rect">
            <a:avLst/>
          </a:prstGeom>
        </p:spPr>
      </p:pic>
    </p:spTree>
    <p:extLst>
      <p:ext uri="{BB962C8B-B14F-4D97-AF65-F5344CB8AC3E}">
        <p14:creationId xmlns:p14="http://schemas.microsoft.com/office/powerpoint/2010/main" val="909323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0613-FA0C-4159-80D8-01899A21D972}"/>
              </a:ext>
            </a:extLst>
          </p:cNvPr>
          <p:cNvSpPr>
            <a:spLocks noGrp="1"/>
          </p:cNvSpPr>
          <p:nvPr>
            <p:ph type="title"/>
          </p:nvPr>
        </p:nvSpPr>
        <p:spPr/>
        <p:txBody>
          <a:bodyPr/>
          <a:lstStyle/>
          <a:p>
            <a:r>
              <a:rPr lang="en-US" dirty="0"/>
              <a:t>Grouping Rows in SQL Queries</a:t>
            </a:r>
          </a:p>
        </p:txBody>
      </p:sp>
      <p:sp>
        <p:nvSpPr>
          <p:cNvPr id="3" name="Text Placeholder 2">
            <a:extLst>
              <a:ext uri="{FF2B5EF4-FFF2-40B4-BE49-F238E27FC236}">
                <a16:creationId xmlns:a16="http://schemas.microsoft.com/office/drawing/2014/main" id="{0E812979-D996-44EA-BC52-39724798420E}"/>
              </a:ext>
            </a:extLst>
          </p:cNvPr>
          <p:cNvSpPr>
            <a:spLocks noGrp="1"/>
          </p:cNvSpPr>
          <p:nvPr>
            <p:ph type="body" idx="1"/>
          </p:nvPr>
        </p:nvSpPr>
        <p:spPr/>
        <p:txBody>
          <a:bodyPr/>
          <a:lstStyle/>
          <a:p>
            <a:pPr marL="342900" lvl="0" indent="-342900" fontAlgn="base">
              <a:lnSpc>
                <a:spcPct val="90000"/>
              </a:lnSpc>
              <a:spcBef>
                <a:spcPct val="20000"/>
              </a:spcBef>
              <a:spcAft>
                <a:spcPct val="0"/>
              </a:spcAft>
              <a:buClrTx/>
              <a:buSzTx/>
              <a:buFontTx/>
              <a:buChar char="•"/>
            </a:pPr>
            <a:r>
              <a:rPr lang="en-US" sz="2400" dirty="0">
                <a:solidFill>
                  <a:srgbClr val="000000"/>
                </a:solidFill>
                <a:ea typeface="+mn-ea"/>
                <a:cs typeface="+mn-cs"/>
              </a:rPr>
              <a:t>The SQL </a:t>
            </a:r>
            <a:r>
              <a:rPr lang="en-US" sz="2400" b="1" dirty="0">
                <a:solidFill>
                  <a:srgbClr val="0099CC"/>
                </a:solidFill>
                <a:ea typeface="+mn-ea"/>
                <a:cs typeface="+mn-cs"/>
              </a:rPr>
              <a:t>WHERE</a:t>
            </a:r>
            <a:r>
              <a:rPr lang="en-US" sz="2400" dirty="0">
                <a:solidFill>
                  <a:srgbClr val="000000"/>
                </a:solidFill>
                <a:ea typeface="+mn-ea"/>
                <a:cs typeface="+mn-cs"/>
              </a:rPr>
              <a:t> clause specifies which </a:t>
            </a:r>
            <a:r>
              <a:rPr lang="en-US" sz="2400" i="1" dirty="0">
                <a:solidFill>
                  <a:srgbClr val="000000"/>
                </a:solidFill>
                <a:ea typeface="+mn-ea"/>
                <a:cs typeface="+mn-cs"/>
              </a:rPr>
              <a:t>rows </a:t>
            </a:r>
            <a:r>
              <a:rPr lang="en-US" sz="2400" dirty="0">
                <a:solidFill>
                  <a:srgbClr val="000000"/>
                </a:solidFill>
                <a:ea typeface="+mn-ea"/>
                <a:cs typeface="+mn-cs"/>
              </a:rPr>
              <a:t>will be used to determine the groups.</a:t>
            </a:r>
          </a:p>
          <a:p>
            <a:pPr marL="342900" lvl="0" indent="-342900" fontAlgn="base">
              <a:lnSpc>
                <a:spcPct val="90000"/>
              </a:lnSpc>
              <a:spcBef>
                <a:spcPct val="20000"/>
              </a:spcBef>
              <a:spcAft>
                <a:spcPct val="0"/>
              </a:spcAft>
              <a:buClrTx/>
              <a:buSzTx/>
              <a:buFontTx/>
              <a:buChar char="•"/>
            </a:pPr>
            <a:r>
              <a:rPr lang="en-US" sz="2400" dirty="0">
                <a:solidFill>
                  <a:srgbClr val="000000"/>
                </a:solidFill>
                <a:ea typeface="+mn-ea"/>
                <a:cs typeface="+mn-cs"/>
              </a:rPr>
              <a:t>The SQL </a:t>
            </a:r>
            <a:r>
              <a:rPr lang="en-US" sz="2400" b="1" dirty="0">
                <a:solidFill>
                  <a:srgbClr val="0099CC"/>
                </a:solidFill>
                <a:ea typeface="+mn-ea"/>
                <a:cs typeface="+mn-cs"/>
              </a:rPr>
              <a:t>HAVING</a:t>
            </a:r>
            <a:r>
              <a:rPr lang="en-US" sz="2400" dirty="0">
                <a:solidFill>
                  <a:srgbClr val="000000"/>
                </a:solidFill>
                <a:ea typeface="+mn-ea"/>
                <a:cs typeface="+mn-cs"/>
              </a:rPr>
              <a:t> clause specifies which </a:t>
            </a:r>
            <a:r>
              <a:rPr lang="en-US" sz="2400" i="1" dirty="0">
                <a:solidFill>
                  <a:srgbClr val="000000"/>
                </a:solidFill>
                <a:ea typeface="+mn-ea"/>
                <a:cs typeface="+mn-cs"/>
              </a:rPr>
              <a:t>groups </a:t>
            </a:r>
            <a:r>
              <a:rPr lang="en-US" sz="2400" dirty="0">
                <a:solidFill>
                  <a:srgbClr val="000000"/>
                </a:solidFill>
                <a:ea typeface="+mn-ea"/>
                <a:cs typeface="+mn-cs"/>
              </a:rPr>
              <a:t>will be used in the final result.</a:t>
            </a:r>
          </a:p>
          <a:p>
            <a:pPr marL="342900" lvl="0" indent="-342900" fontAlgn="base">
              <a:lnSpc>
                <a:spcPct val="90000"/>
              </a:lnSpc>
              <a:spcBef>
                <a:spcPct val="20000"/>
              </a:spcBef>
              <a:spcAft>
                <a:spcPct val="0"/>
              </a:spcAft>
              <a:buClrTx/>
              <a:buSzTx/>
              <a:buFontTx/>
              <a:buChar char="•"/>
            </a:pPr>
            <a:r>
              <a:rPr lang="en-US" sz="2400" dirty="0">
                <a:solidFill>
                  <a:srgbClr val="000000"/>
                </a:solidFill>
                <a:ea typeface="+mn-ea"/>
                <a:cs typeface="+mn-cs"/>
              </a:rPr>
              <a:t>In general, place </a:t>
            </a:r>
            <a:r>
              <a:rPr lang="en-US" sz="2400" b="1" dirty="0">
                <a:solidFill>
                  <a:srgbClr val="0099CC"/>
                </a:solidFill>
                <a:ea typeface="+mn-ea"/>
                <a:cs typeface="+mn-cs"/>
              </a:rPr>
              <a:t>WHERE</a:t>
            </a:r>
            <a:r>
              <a:rPr lang="en-US" sz="2400" dirty="0">
                <a:solidFill>
                  <a:srgbClr val="000000"/>
                </a:solidFill>
                <a:ea typeface="+mn-ea"/>
                <a:cs typeface="+mn-cs"/>
              </a:rPr>
              <a:t> before </a:t>
            </a:r>
            <a:r>
              <a:rPr lang="en-US" sz="2400" b="1" dirty="0">
                <a:solidFill>
                  <a:srgbClr val="0099CC"/>
                </a:solidFill>
                <a:ea typeface="+mn-ea"/>
                <a:cs typeface="+mn-cs"/>
              </a:rPr>
              <a:t>GROUP BY</a:t>
            </a:r>
            <a:r>
              <a:rPr lang="en-US" sz="2400" dirty="0">
                <a:solidFill>
                  <a:srgbClr val="000000"/>
                </a:solidFill>
                <a:ea typeface="+mn-ea"/>
                <a:cs typeface="+mn-cs"/>
              </a:rPr>
              <a:t>.  Some DBMS products do not require that placement; but to be safe, always put </a:t>
            </a:r>
            <a:r>
              <a:rPr lang="en-US" sz="2400" b="1" dirty="0">
                <a:solidFill>
                  <a:srgbClr val="0099CC"/>
                </a:solidFill>
                <a:ea typeface="+mn-ea"/>
                <a:cs typeface="+mn-cs"/>
              </a:rPr>
              <a:t>WHERE</a:t>
            </a:r>
            <a:r>
              <a:rPr lang="en-US" sz="2400" dirty="0">
                <a:solidFill>
                  <a:srgbClr val="000000"/>
                </a:solidFill>
                <a:ea typeface="+mn-ea"/>
                <a:cs typeface="+mn-cs"/>
              </a:rPr>
              <a:t> before </a:t>
            </a:r>
            <a:r>
              <a:rPr lang="en-US" sz="2400" b="1" dirty="0">
                <a:solidFill>
                  <a:srgbClr val="0099CC"/>
                </a:solidFill>
                <a:ea typeface="+mn-ea"/>
                <a:cs typeface="+mn-cs"/>
              </a:rPr>
              <a:t>GROUP BY</a:t>
            </a:r>
            <a:r>
              <a:rPr lang="en-US" sz="2400" dirty="0">
                <a:solidFill>
                  <a:srgbClr val="000000"/>
                </a:solidFill>
                <a:ea typeface="+mn-ea"/>
                <a:cs typeface="+mn-cs"/>
              </a:rPr>
              <a:t>. </a:t>
            </a:r>
          </a:p>
          <a:p>
            <a:pPr marL="342900" lvl="0" indent="-342900" fontAlgn="base">
              <a:lnSpc>
                <a:spcPct val="90000"/>
              </a:lnSpc>
              <a:spcBef>
                <a:spcPct val="20000"/>
              </a:spcBef>
              <a:spcAft>
                <a:spcPct val="0"/>
              </a:spcAft>
              <a:buClrTx/>
              <a:buSzTx/>
              <a:buFontTx/>
              <a:buChar char="•"/>
            </a:pPr>
            <a:r>
              <a:rPr lang="en-US" sz="2400" dirty="0">
                <a:solidFill>
                  <a:srgbClr val="000000"/>
                </a:solidFill>
                <a:ea typeface="+mn-ea"/>
                <a:cs typeface="+mn-cs"/>
              </a:rPr>
              <a:t>There is an ambiguity in statements that include both </a:t>
            </a:r>
            <a:r>
              <a:rPr lang="en-US" sz="2400" b="1" dirty="0">
                <a:solidFill>
                  <a:srgbClr val="0099CC"/>
                </a:solidFill>
                <a:ea typeface="+mn-ea"/>
                <a:cs typeface="+mn-cs"/>
              </a:rPr>
              <a:t>WHERE</a:t>
            </a:r>
            <a:r>
              <a:rPr lang="en-US" sz="2400" dirty="0">
                <a:solidFill>
                  <a:srgbClr val="000000"/>
                </a:solidFill>
                <a:ea typeface="+mn-ea"/>
                <a:cs typeface="+mn-cs"/>
              </a:rPr>
              <a:t> and </a:t>
            </a:r>
            <a:r>
              <a:rPr lang="en-US" sz="2400" b="1" dirty="0">
                <a:solidFill>
                  <a:srgbClr val="0099CC"/>
                </a:solidFill>
                <a:ea typeface="+mn-ea"/>
                <a:cs typeface="+mn-cs"/>
              </a:rPr>
              <a:t>HAVING</a:t>
            </a:r>
            <a:r>
              <a:rPr lang="en-US" sz="2400" dirty="0">
                <a:solidFill>
                  <a:srgbClr val="000000"/>
                </a:solidFill>
                <a:ea typeface="+mn-ea"/>
                <a:cs typeface="+mn-cs"/>
              </a:rPr>
              <a:t> clauses. The results can vary, so to eliminate this ambiguity SQL </a:t>
            </a:r>
            <a:r>
              <a:rPr lang="en-US" sz="2400" i="1" dirty="0">
                <a:solidFill>
                  <a:srgbClr val="000000"/>
                </a:solidFill>
                <a:ea typeface="+mn-ea"/>
                <a:cs typeface="+mn-cs"/>
              </a:rPr>
              <a:t>always </a:t>
            </a:r>
            <a:r>
              <a:rPr lang="en-US" sz="2400" dirty="0">
                <a:solidFill>
                  <a:srgbClr val="000000"/>
                </a:solidFill>
                <a:ea typeface="+mn-ea"/>
                <a:cs typeface="+mn-cs"/>
              </a:rPr>
              <a:t>applies </a:t>
            </a:r>
            <a:r>
              <a:rPr lang="en-US" sz="2400" b="1" dirty="0">
                <a:solidFill>
                  <a:srgbClr val="0099CC"/>
                </a:solidFill>
                <a:ea typeface="+mn-ea"/>
                <a:cs typeface="+mn-cs"/>
              </a:rPr>
              <a:t>WHERE</a:t>
            </a:r>
            <a:r>
              <a:rPr lang="en-US" sz="2400" dirty="0">
                <a:solidFill>
                  <a:srgbClr val="000000"/>
                </a:solidFill>
                <a:ea typeface="+mn-ea"/>
                <a:cs typeface="+mn-cs"/>
              </a:rPr>
              <a:t> before </a:t>
            </a:r>
            <a:r>
              <a:rPr lang="en-US" sz="2400" b="1" dirty="0">
                <a:solidFill>
                  <a:srgbClr val="0099CC"/>
                </a:solidFill>
                <a:ea typeface="+mn-ea"/>
                <a:cs typeface="+mn-cs"/>
              </a:rPr>
              <a:t>HAVING</a:t>
            </a:r>
            <a:r>
              <a:rPr lang="en-US" sz="2400" dirty="0">
                <a:solidFill>
                  <a:srgbClr val="000000"/>
                </a:solidFill>
                <a:ea typeface="+mn-ea"/>
                <a:cs typeface="+mn-cs"/>
              </a:rPr>
              <a:t>. </a:t>
            </a:r>
          </a:p>
          <a:p>
            <a:endParaRPr lang="en-US" dirty="0"/>
          </a:p>
        </p:txBody>
      </p:sp>
    </p:spTree>
    <p:extLst>
      <p:ext uri="{BB962C8B-B14F-4D97-AF65-F5344CB8AC3E}">
        <p14:creationId xmlns:p14="http://schemas.microsoft.com/office/powerpoint/2010/main" val="4254621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81BED-5B8F-416B-AFE8-904B1AFAA7E9}"/>
              </a:ext>
            </a:extLst>
          </p:cNvPr>
          <p:cNvSpPr>
            <a:spLocks noGrp="1"/>
          </p:cNvSpPr>
          <p:nvPr>
            <p:ph type="title"/>
          </p:nvPr>
        </p:nvSpPr>
        <p:spPr/>
        <p:txBody>
          <a:bodyPr/>
          <a:lstStyle/>
          <a:p>
            <a:r>
              <a:rPr lang="en-US" dirty="0"/>
              <a:t>Grouping Rows in SQL Queries</a:t>
            </a:r>
            <a:br>
              <a:rPr lang="en-US" dirty="0"/>
            </a:br>
            <a:r>
              <a:rPr lang="en-US" sz="3000" dirty="0"/>
              <a:t>Grouping by More Than One Column</a:t>
            </a:r>
            <a:endParaRPr lang="en-US" dirty="0"/>
          </a:p>
        </p:txBody>
      </p:sp>
      <p:sp>
        <p:nvSpPr>
          <p:cNvPr id="3" name="Text Placeholder 2">
            <a:extLst>
              <a:ext uri="{FF2B5EF4-FFF2-40B4-BE49-F238E27FC236}">
                <a16:creationId xmlns:a16="http://schemas.microsoft.com/office/drawing/2014/main" id="{A1C7749F-BCFD-40CF-9FFE-CB2DD302626B}"/>
              </a:ext>
            </a:extLst>
          </p:cNvPr>
          <p:cNvSpPr>
            <a:spLocks noGrp="1"/>
          </p:cNvSpPr>
          <p:nvPr>
            <p:ph type="body" idx="1"/>
          </p:nvPr>
        </p:nvSpPr>
        <p:spPr/>
        <p:txBody>
          <a:bodyPr/>
          <a:lstStyle/>
          <a:p>
            <a:pPr marL="588518" marR="38010" lvl="1" indent="0">
              <a:spcBef>
                <a:spcPts val="500"/>
              </a:spcBef>
              <a:buNone/>
            </a:pPr>
            <a:r>
              <a:rPr lang="en-US" b="1" dirty="0">
                <a:solidFill>
                  <a:srgbClr val="00ABBD"/>
                </a:solidFill>
                <a:latin typeface="Courier New" panose="02070309020205020404" pitchFamily="49" charset="0"/>
              </a:rPr>
              <a:t>SELECT	Department, Buyer, COUNT(SKU) AS 				Dept_Buyer_SKU_Count </a:t>
            </a:r>
          </a:p>
          <a:p>
            <a:pPr marL="588518" marR="38010" lvl="1" indent="0">
              <a:spcBef>
                <a:spcPts val="500"/>
              </a:spcBef>
              <a:buNone/>
            </a:pPr>
            <a:r>
              <a:rPr lang="en-US" b="1" dirty="0">
                <a:solidFill>
                  <a:srgbClr val="00ABBD"/>
                </a:solidFill>
                <a:latin typeface="Courier New" panose="02070309020205020404" pitchFamily="49" charset="0"/>
              </a:rPr>
              <a:t>FROM 	SKU_DATA</a:t>
            </a:r>
          </a:p>
          <a:p>
            <a:pPr marL="588518" lvl="1" indent="0">
              <a:spcBef>
                <a:spcPts val="500"/>
              </a:spcBef>
              <a:buNone/>
            </a:pPr>
            <a:r>
              <a:rPr lang="en-US" b="1" dirty="0">
                <a:solidFill>
                  <a:srgbClr val="00ABBD"/>
                </a:solidFill>
                <a:latin typeface="Courier New" panose="02070309020205020404" pitchFamily="49" charset="0"/>
              </a:rPr>
              <a:t>GROUP BY 	Department, Buyer;</a:t>
            </a:r>
          </a:p>
          <a:p>
            <a:endParaRPr lang="en-US" dirty="0"/>
          </a:p>
        </p:txBody>
      </p:sp>
      <p:pic>
        <p:nvPicPr>
          <p:cNvPr id="5" name="Picture 4">
            <a:extLst>
              <a:ext uri="{FF2B5EF4-FFF2-40B4-BE49-F238E27FC236}">
                <a16:creationId xmlns:a16="http://schemas.microsoft.com/office/drawing/2014/main" id="{72E7DB45-F4D9-41F5-9533-058D44C85CB4}"/>
              </a:ext>
            </a:extLst>
          </p:cNvPr>
          <p:cNvPicPr>
            <a:picLocks noChangeAspect="1"/>
          </p:cNvPicPr>
          <p:nvPr/>
        </p:nvPicPr>
        <p:blipFill>
          <a:blip r:embed="rId2"/>
          <a:stretch>
            <a:fillRect/>
          </a:stretch>
        </p:blipFill>
        <p:spPr>
          <a:xfrm>
            <a:off x="2153527" y="3429000"/>
            <a:ext cx="4836945" cy="1404123"/>
          </a:xfrm>
          <a:prstGeom prst="rect">
            <a:avLst/>
          </a:prstGeom>
        </p:spPr>
      </p:pic>
    </p:spTree>
    <p:extLst>
      <p:ext uri="{BB962C8B-B14F-4D97-AF65-F5344CB8AC3E}">
        <p14:creationId xmlns:p14="http://schemas.microsoft.com/office/powerpoint/2010/main" val="3596424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CA23-417C-4AAF-AF52-AFF9A49F5480}"/>
              </a:ext>
            </a:extLst>
          </p:cNvPr>
          <p:cNvSpPr>
            <a:spLocks noGrp="1"/>
          </p:cNvSpPr>
          <p:nvPr>
            <p:ph type="title"/>
          </p:nvPr>
        </p:nvSpPr>
        <p:spPr/>
        <p:txBody>
          <a:bodyPr/>
          <a:lstStyle/>
          <a:p>
            <a:r>
              <a:rPr lang="en-US" dirty="0"/>
              <a:t>Grouping Rows in SQL Queries</a:t>
            </a:r>
            <a:br>
              <a:rPr lang="en-US" dirty="0"/>
            </a:br>
            <a:r>
              <a:rPr lang="en-US" sz="2800" dirty="0"/>
              <a:t>Using the SQL ORDER BY Clause with Groupings</a:t>
            </a:r>
          </a:p>
        </p:txBody>
      </p:sp>
      <p:sp>
        <p:nvSpPr>
          <p:cNvPr id="3" name="Text Placeholder 2">
            <a:extLst>
              <a:ext uri="{FF2B5EF4-FFF2-40B4-BE49-F238E27FC236}">
                <a16:creationId xmlns:a16="http://schemas.microsoft.com/office/drawing/2014/main" id="{CD4AB691-4644-444A-BAB0-1BC955C81FF8}"/>
              </a:ext>
            </a:extLst>
          </p:cNvPr>
          <p:cNvSpPr>
            <a:spLocks noGrp="1"/>
          </p:cNvSpPr>
          <p:nvPr>
            <p:ph type="body" idx="1"/>
          </p:nvPr>
        </p:nvSpPr>
        <p:spPr>
          <a:xfrm>
            <a:off x="457200" y="1600200"/>
            <a:ext cx="8229600" cy="4525963"/>
          </a:xfrm>
        </p:spPr>
        <p:txBody>
          <a:bodyPr/>
          <a:lstStyle/>
          <a:p>
            <a:pPr marL="588518" marR="20290" lvl="1" indent="0">
              <a:spcBef>
                <a:spcPts val="500"/>
              </a:spcBef>
              <a:buNone/>
            </a:pPr>
            <a:r>
              <a:rPr lang="en-US" b="1" dirty="0">
                <a:solidFill>
                  <a:srgbClr val="00ABBD"/>
                </a:solidFill>
                <a:latin typeface="Courier New" panose="02070309020205020404" pitchFamily="49" charset="0"/>
              </a:rPr>
              <a:t>SELECT 	Department, COUNT(SKU) AS Dept_SKU_Count </a:t>
            </a:r>
          </a:p>
          <a:p>
            <a:pPr marL="588518" marR="20290" lvl="1" indent="0">
              <a:spcBef>
                <a:spcPts val="500"/>
              </a:spcBef>
              <a:buNone/>
            </a:pPr>
            <a:r>
              <a:rPr lang="en-US" b="1" dirty="0">
                <a:solidFill>
                  <a:srgbClr val="00ABBD"/>
                </a:solidFill>
                <a:latin typeface="Courier New" panose="02070309020205020404" pitchFamily="49" charset="0"/>
              </a:rPr>
              <a:t>FROM 	SKU_DATA</a:t>
            </a:r>
          </a:p>
          <a:p>
            <a:pPr marL="588518" lvl="1" indent="0">
              <a:spcBef>
                <a:spcPts val="500"/>
              </a:spcBef>
              <a:buNone/>
            </a:pPr>
            <a:r>
              <a:rPr lang="en-US" b="1" dirty="0">
                <a:solidFill>
                  <a:srgbClr val="00ABBD"/>
                </a:solidFill>
                <a:latin typeface="Courier New" panose="02070309020205020404" pitchFamily="49" charset="0"/>
              </a:rPr>
              <a:t>WHERE 	SKU &lt;&gt; 302000</a:t>
            </a:r>
          </a:p>
          <a:p>
            <a:pPr marL="588518" marR="47590" lvl="1" indent="0">
              <a:spcBef>
                <a:spcPts val="500"/>
              </a:spcBef>
              <a:buNone/>
            </a:pPr>
            <a:r>
              <a:rPr lang="en-US" b="1" dirty="0">
                <a:solidFill>
                  <a:srgbClr val="00ABBD"/>
                </a:solidFill>
                <a:latin typeface="Courier New" panose="02070309020205020404" pitchFamily="49" charset="0"/>
              </a:rPr>
              <a:t>GROUP BY 	Department </a:t>
            </a:r>
          </a:p>
          <a:p>
            <a:pPr marL="588518" marR="47590" lvl="1" indent="0">
              <a:spcBef>
                <a:spcPts val="500"/>
              </a:spcBef>
              <a:buNone/>
            </a:pPr>
            <a:r>
              <a:rPr lang="en-US" b="1" dirty="0">
                <a:solidFill>
                  <a:srgbClr val="00ABBD"/>
                </a:solidFill>
                <a:latin typeface="Courier New" panose="02070309020205020404" pitchFamily="49" charset="0"/>
              </a:rPr>
              <a:t>HAVING 	COUNT(SKU) &gt; 1</a:t>
            </a:r>
          </a:p>
          <a:p>
            <a:pPr marL="588518" lvl="1" indent="0">
              <a:spcBef>
                <a:spcPts val="500"/>
              </a:spcBef>
              <a:buNone/>
            </a:pPr>
            <a:r>
              <a:rPr lang="en-US" b="1" dirty="0">
                <a:solidFill>
                  <a:srgbClr val="00ABBD"/>
                </a:solidFill>
                <a:latin typeface="Courier New" panose="02070309020205020404" pitchFamily="49" charset="0"/>
              </a:rPr>
              <a:t>ORDER BY 	Dept_SKU_Count;</a:t>
            </a:r>
          </a:p>
          <a:p>
            <a:endParaRPr lang="en-US" dirty="0"/>
          </a:p>
        </p:txBody>
      </p:sp>
      <p:pic>
        <p:nvPicPr>
          <p:cNvPr id="5" name="Picture 4">
            <a:extLst>
              <a:ext uri="{FF2B5EF4-FFF2-40B4-BE49-F238E27FC236}">
                <a16:creationId xmlns:a16="http://schemas.microsoft.com/office/drawing/2014/main" id="{C07C7AB5-010C-4C3E-B9F7-95A77B45F1F8}"/>
              </a:ext>
            </a:extLst>
          </p:cNvPr>
          <p:cNvPicPr>
            <a:picLocks noChangeAspect="1"/>
          </p:cNvPicPr>
          <p:nvPr/>
        </p:nvPicPr>
        <p:blipFill>
          <a:blip r:embed="rId2"/>
          <a:stretch>
            <a:fillRect/>
          </a:stretch>
        </p:blipFill>
        <p:spPr>
          <a:xfrm>
            <a:off x="2288460" y="4244176"/>
            <a:ext cx="4567079" cy="1232495"/>
          </a:xfrm>
          <a:prstGeom prst="rect">
            <a:avLst/>
          </a:prstGeom>
        </p:spPr>
      </p:pic>
    </p:spTree>
    <p:extLst>
      <p:ext uri="{BB962C8B-B14F-4D97-AF65-F5344CB8AC3E}">
        <p14:creationId xmlns:p14="http://schemas.microsoft.com/office/powerpoint/2010/main" val="4149550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lvl="0" indent="0" algn="ctr">
              <a:buNone/>
            </a:pPr>
            <a:endParaRPr lang="en-US" sz="3600" b="1" dirty="0">
              <a:solidFill>
                <a:srgbClr val="007FA3"/>
              </a:solidFill>
            </a:endParaRPr>
          </a:p>
          <a:p>
            <a:pPr marL="101600" lvl="0" indent="0" algn="ctr">
              <a:buNone/>
            </a:pPr>
            <a:r>
              <a:rPr lang="en-US" sz="3600" b="1" dirty="0">
                <a:solidFill>
                  <a:srgbClr val="007FA3"/>
                </a:solidFill>
              </a:rPr>
              <a:t>End of Presentation:</a:t>
            </a:r>
          </a:p>
          <a:p>
            <a:pPr marL="101600" lvl="0" indent="0" algn="ctr">
              <a:buNone/>
            </a:pPr>
            <a:r>
              <a:rPr lang="en-US" sz="3600" dirty="0">
                <a:solidFill>
                  <a:srgbClr val="000000"/>
                </a:solidFill>
              </a:rPr>
              <a:t>Week #3</a:t>
            </a:r>
          </a:p>
          <a:p>
            <a:pPr marL="101600" lvl="0" indent="0" algn="ctr">
              <a:buNone/>
            </a:pPr>
            <a:r>
              <a:rPr lang="en-US" sz="3600" dirty="0">
                <a:solidFill>
                  <a:srgbClr val="000000"/>
                </a:solidFill>
              </a:rPr>
              <a:t>Part 1B</a:t>
            </a:r>
          </a:p>
          <a:p>
            <a:endParaRPr lang="en-US" dirty="0"/>
          </a:p>
        </p:txBody>
      </p:sp>
    </p:spTree>
    <p:extLst>
      <p:ext uri="{BB962C8B-B14F-4D97-AF65-F5344CB8AC3E}">
        <p14:creationId xmlns:p14="http://schemas.microsoft.com/office/powerpoint/2010/main" val="146757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5067-7059-4E26-9DE3-3D500FEEDB4F}"/>
              </a:ext>
            </a:extLst>
          </p:cNvPr>
          <p:cNvSpPr>
            <a:spLocks noGrp="1"/>
          </p:cNvSpPr>
          <p:nvPr>
            <p:ph type="title"/>
          </p:nvPr>
        </p:nvSpPr>
        <p:spPr/>
        <p:txBody>
          <a:bodyPr/>
          <a:lstStyle/>
          <a:p>
            <a:r>
              <a:rPr lang="en-US" sz="3000" dirty="0"/>
              <a:t>SQL Logical Operators</a:t>
            </a:r>
          </a:p>
        </p:txBody>
      </p:sp>
      <p:sp>
        <p:nvSpPr>
          <p:cNvPr id="3" name="Text Placeholder 2">
            <a:extLst>
              <a:ext uri="{FF2B5EF4-FFF2-40B4-BE49-F238E27FC236}">
                <a16:creationId xmlns:a16="http://schemas.microsoft.com/office/drawing/2014/main" id="{8C80A204-DF63-4C0F-BD9C-72DD1CE31985}"/>
              </a:ext>
            </a:extLst>
          </p:cNvPr>
          <p:cNvSpPr>
            <a:spLocks noGrp="1"/>
          </p:cNvSpPr>
          <p:nvPr>
            <p:ph type="body" idx="1"/>
          </p:nvPr>
        </p:nvSpPr>
        <p:spPr/>
        <p:txBody>
          <a:bodyPr/>
          <a:lstStyle/>
          <a:p>
            <a:pPr marL="101600" indent="0" algn="ctr">
              <a:buNone/>
            </a:pPr>
            <a:r>
              <a:rPr lang="en-US" sz="2400" b="1" dirty="0"/>
              <a:t>SQL Logical Operators</a:t>
            </a:r>
          </a:p>
          <a:p>
            <a:pPr marL="101600" indent="0">
              <a:buNone/>
            </a:pPr>
            <a:endParaRPr lang="en-US" sz="2400" b="1" dirty="0"/>
          </a:p>
        </p:txBody>
      </p:sp>
      <p:graphicFrame>
        <p:nvGraphicFramePr>
          <p:cNvPr id="4" name="Table 3">
            <a:extLst>
              <a:ext uri="{FF2B5EF4-FFF2-40B4-BE49-F238E27FC236}">
                <a16:creationId xmlns:a16="http://schemas.microsoft.com/office/drawing/2014/main" id="{E7F0A478-564D-4B23-902C-564D6D9FB611}"/>
              </a:ext>
            </a:extLst>
          </p:cNvPr>
          <p:cNvGraphicFramePr>
            <a:graphicFrameLocks noGrp="1"/>
          </p:cNvGraphicFramePr>
          <p:nvPr>
            <p:extLst>
              <p:ext uri="{D42A27DB-BD31-4B8C-83A1-F6EECF244321}">
                <p14:modId xmlns:p14="http://schemas.microsoft.com/office/powerpoint/2010/main" val="3450932185"/>
              </p:ext>
            </p:extLst>
          </p:nvPr>
        </p:nvGraphicFramePr>
        <p:xfrm>
          <a:off x="1524000" y="2165485"/>
          <a:ext cx="6096000" cy="1483360"/>
        </p:xfrm>
        <a:graphic>
          <a:graphicData uri="http://schemas.openxmlformats.org/drawingml/2006/table">
            <a:tbl>
              <a:tblPr firstRow="1" bandRow="1">
                <a:tableStyleId>{40F9630F-82C1-40B7-BC3A-925EFCFF5E92}</a:tableStyleId>
              </a:tblPr>
              <a:tblGrid>
                <a:gridCol w="2114145">
                  <a:extLst>
                    <a:ext uri="{9D8B030D-6E8A-4147-A177-3AD203B41FA5}">
                      <a16:colId xmlns:a16="http://schemas.microsoft.com/office/drawing/2014/main" val="3393942679"/>
                    </a:ext>
                  </a:extLst>
                </a:gridCol>
                <a:gridCol w="3981855">
                  <a:extLst>
                    <a:ext uri="{9D8B030D-6E8A-4147-A177-3AD203B41FA5}">
                      <a16:colId xmlns:a16="http://schemas.microsoft.com/office/drawing/2014/main" val="232299143"/>
                    </a:ext>
                  </a:extLst>
                </a:gridCol>
              </a:tblGrid>
              <a:tr h="370840">
                <a:tc>
                  <a:txBody>
                    <a:bodyPr/>
                    <a:lstStyle/>
                    <a:p>
                      <a:pPr algn="ctr"/>
                      <a:r>
                        <a:rPr lang="en-US" dirty="0"/>
                        <a:t>Operator</a:t>
                      </a:r>
                    </a:p>
                  </a:txBody>
                  <a:tcPr/>
                </a:tc>
                <a:tc>
                  <a:txBody>
                    <a:bodyPr/>
                    <a:lstStyle/>
                    <a:p>
                      <a:pPr algn="ctr"/>
                      <a:r>
                        <a:rPr lang="en-US" dirty="0"/>
                        <a:t>Meaning</a:t>
                      </a:r>
                    </a:p>
                  </a:txBody>
                  <a:tcPr/>
                </a:tc>
                <a:extLst>
                  <a:ext uri="{0D108BD9-81ED-4DB2-BD59-A6C34878D82A}">
                    <a16:rowId xmlns:a16="http://schemas.microsoft.com/office/drawing/2014/main" val="2286459318"/>
                  </a:ext>
                </a:extLst>
              </a:tr>
              <a:tr h="370840">
                <a:tc>
                  <a:txBody>
                    <a:bodyPr/>
                    <a:lstStyle/>
                    <a:p>
                      <a:pPr algn="ctr"/>
                      <a:r>
                        <a:rPr lang="en-US" dirty="0"/>
                        <a:t>AND</a:t>
                      </a:r>
                    </a:p>
                  </a:txBody>
                  <a:tcPr/>
                </a:tc>
                <a:tc>
                  <a:txBody>
                    <a:bodyPr/>
                    <a:lstStyle/>
                    <a:p>
                      <a:r>
                        <a:rPr lang="en-US" dirty="0"/>
                        <a:t>Both conditions are TRUE</a:t>
                      </a:r>
                    </a:p>
                  </a:txBody>
                  <a:tcPr/>
                </a:tc>
                <a:extLst>
                  <a:ext uri="{0D108BD9-81ED-4DB2-BD59-A6C34878D82A}">
                    <a16:rowId xmlns:a16="http://schemas.microsoft.com/office/drawing/2014/main" val="1456303738"/>
                  </a:ext>
                </a:extLst>
              </a:tr>
              <a:tr h="370840">
                <a:tc>
                  <a:txBody>
                    <a:bodyPr/>
                    <a:lstStyle/>
                    <a:p>
                      <a:pPr algn="ctr"/>
                      <a:r>
                        <a:rPr lang="en-US" dirty="0"/>
                        <a:t>OR</a:t>
                      </a:r>
                    </a:p>
                  </a:txBody>
                  <a:tcPr/>
                </a:tc>
                <a:tc>
                  <a:txBody>
                    <a:bodyPr/>
                    <a:lstStyle/>
                    <a:p>
                      <a:r>
                        <a:rPr lang="en-US" dirty="0"/>
                        <a:t>One of the other or both conditions are TRUE</a:t>
                      </a:r>
                    </a:p>
                  </a:txBody>
                  <a:tcPr/>
                </a:tc>
                <a:extLst>
                  <a:ext uri="{0D108BD9-81ED-4DB2-BD59-A6C34878D82A}">
                    <a16:rowId xmlns:a16="http://schemas.microsoft.com/office/drawing/2014/main" val="2581649631"/>
                  </a:ext>
                </a:extLst>
              </a:tr>
              <a:tr h="370840">
                <a:tc>
                  <a:txBody>
                    <a:bodyPr/>
                    <a:lstStyle/>
                    <a:p>
                      <a:pPr algn="ctr"/>
                      <a:r>
                        <a:rPr lang="en-US" dirty="0"/>
                        <a:t>NOT</a:t>
                      </a:r>
                    </a:p>
                  </a:txBody>
                  <a:tcPr/>
                </a:tc>
                <a:tc>
                  <a:txBody>
                    <a:bodyPr/>
                    <a:lstStyle/>
                    <a:p>
                      <a:r>
                        <a:rPr lang="en-US" dirty="0"/>
                        <a:t>Negates the associated condition</a:t>
                      </a:r>
                    </a:p>
                  </a:txBody>
                  <a:tcPr/>
                </a:tc>
                <a:extLst>
                  <a:ext uri="{0D108BD9-81ED-4DB2-BD59-A6C34878D82A}">
                    <a16:rowId xmlns:a16="http://schemas.microsoft.com/office/drawing/2014/main" val="2480782812"/>
                  </a:ext>
                </a:extLst>
              </a:tr>
            </a:tbl>
          </a:graphicData>
        </a:graphic>
      </p:graphicFrame>
    </p:spTree>
    <p:extLst>
      <p:ext uri="{BB962C8B-B14F-4D97-AF65-F5344CB8AC3E}">
        <p14:creationId xmlns:p14="http://schemas.microsoft.com/office/powerpoint/2010/main" val="3394102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4490-C474-4BD4-BCDA-567BB1CA63D7}"/>
              </a:ext>
            </a:extLst>
          </p:cNvPr>
          <p:cNvSpPr>
            <a:spLocks noGrp="1"/>
          </p:cNvSpPr>
          <p:nvPr>
            <p:ph type="title"/>
          </p:nvPr>
        </p:nvSpPr>
        <p:spPr/>
        <p:txBody>
          <a:bodyPr/>
          <a:lstStyle/>
          <a:p>
            <a:r>
              <a:rPr lang="en-US" dirty="0"/>
              <a:t>SQL WHERE Clause Options II</a:t>
            </a:r>
            <a:br>
              <a:rPr lang="en-US" dirty="0"/>
            </a:br>
            <a:r>
              <a:rPr lang="en-US" sz="3000" dirty="0"/>
              <a:t>SQL AND Operator</a:t>
            </a:r>
            <a:endParaRPr lang="en-US" dirty="0"/>
          </a:p>
        </p:txBody>
      </p:sp>
      <p:sp>
        <p:nvSpPr>
          <p:cNvPr id="3" name="Text Placeholder 2">
            <a:extLst>
              <a:ext uri="{FF2B5EF4-FFF2-40B4-BE49-F238E27FC236}">
                <a16:creationId xmlns:a16="http://schemas.microsoft.com/office/drawing/2014/main" id="{42FD7E59-5E53-4FD2-8155-DFC9B22F5287}"/>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SKU_DATA</a:t>
            </a:r>
          </a:p>
          <a:p>
            <a:pPr marL="558800" marR="36040" lvl="1" indent="0">
              <a:spcBef>
                <a:spcPts val="500"/>
              </a:spcBef>
              <a:buNone/>
            </a:pPr>
            <a:r>
              <a:rPr lang="en-US" b="1" dirty="0">
                <a:solidFill>
                  <a:srgbClr val="00ABBD"/>
                </a:solidFill>
                <a:latin typeface="Courier New" panose="02070309020205020404" pitchFamily="49" charset="0"/>
              </a:rPr>
              <a:t>WHERE	 Department='Water Sports’</a:t>
            </a:r>
          </a:p>
          <a:p>
            <a:pPr marL="558800" marR="36040" lvl="1" indent="0">
              <a:spcBef>
                <a:spcPts val="500"/>
              </a:spcBef>
              <a:buNone/>
            </a:pPr>
            <a:r>
              <a:rPr lang="en-US" b="1" dirty="0">
                <a:solidFill>
                  <a:srgbClr val="00ABBD"/>
                </a:solidFill>
                <a:latin typeface="Courier New" panose="02070309020205020404" pitchFamily="49" charset="0"/>
              </a:rPr>
              <a:t>  AND 	 Buyer='Nancy Meyers';</a:t>
            </a:r>
          </a:p>
          <a:p>
            <a:endParaRPr lang="en-US" dirty="0"/>
          </a:p>
        </p:txBody>
      </p:sp>
      <p:pic>
        <p:nvPicPr>
          <p:cNvPr id="5" name="Picture 4">
            <a:extLst>
              <a:ext uri="{FF2B5EF4-FFF2-40B4-BE49-F238E27FC236}">
                <a16:creationId xmlns:a16="http://schemas.microsoft.com/office/drawing/2014/main" id="{A8AFFED1-55DF-42CD-995A-727F8F7F8838}"/>
              </a:ext>
            </a:extLst>
          </p:cNvPr>
          <p:cNvPicPr>
            <a:picLocks noChangeAspect="1"/>
          </p:cNvPicPr>
          <p:nvPr/>
        </p:nvPicPr>
        <p:blipFill>
          <a:blip r:embed="rId2"/>
          <a:stretch>
            <a:fillRect/>
          </a:stretch>
        </p:blipFill>
        <p:spPr>
          <a:xfrm>
            <a:off x="1705252" y="3715320"/>
            <a:ext cx="5733496" cy="885862"/>
          </a:xfrm>
          <a:prstGeom prst="rect">
            <a:avLst/>
          </a:prstGeom>
        </p:spPr>
      </p:pic>
    </p:spTree>
    <p:extLst>
      <p:ext uri="{BB962C8B-B14F-4D97-AF65-F5344CB8AC3E}">
        <p14:creationId xmlns:p14="http://schemas.microsoft.com/office/powerpoint/2010/main" val="3644680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F40D-0AFC-4A32-A03F-CAE865DD0127}"/>
              </a:ext>
            </a:extLst>
          </p:cNvPr>
          <p:cNvSpPr>
            <a:spLocks noGrp="1"/>
          </p:cNvSpPr>
          <p:nvPr>
            <p:ph type="title"/>
          </p:nvPr>
        </p:nvSpPr>
        <p:spPr/>
        <p:txBody>
          <a:bodyPr/>
          <a:lstStyle/>
          <a:p>
            <a:r>
              <a:rPr lang="en-US" dirty="0"/>
              <a:t>SQL WHERE Clause Options III</a:t>
            </a:r>
            <a:br>
              <a:rPr lang="en-US" dirty="0"/>
            </a:br>
            <a:r>
              <a:rPr lang="en-US" sz="3000" dirty="0"/>
              <a:t>SQL OR Operator</a:t>
            </a:r>
            <a:endParaRPr lang="en-US" dirty="0"/>
          </a:p>
        </p:txBody>
      </p:sp>
      <p:sp>
        <p:nvSpPr>
          <p:cNvPr id="3" name="Text Placeholder 2">
            <a:extLst>
              <a:ext uri="{FF2B5EF4-FFF2-40B4-BE49-F238E27FC236}">
                <a16:creationId xmlns:a16="http://schemas.microsoft.com/office/drawing/2014/main" id="{1342515D-1F4F-45CA-9B01-0DD4ECCD6345}"/>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SKU_DATA</a:t>
            </a:r>
          </a:p>
          <a:p>
            <a:pPr marL="558800" marR="39190" lvl="1" indent="0">
              <a:spcBef>
                <a:spcPts val="500"/>
              </a:spcBef>
              <a:buNone/>
            </a:pPr>
            <a:r>
              <a:rPr lang="en-US" b="1" dirty="0">
                <a:solidFill>
                  <a:srgbClr val="00ABBD"/>
                </a:solidFill>
                <a:latin typeface="Courier New" panose="02070309020205020404" pitchFamily="49" charset="0"/>
              </a:rPr>
              <a:t>WHERE	 Department='Camping’</a:t>
            </a:r>
          </a:p>
          <a:p>
            <a:pPr marL="558800" marR="39190" lvl="1" indent="0">
              <a:spcBef>
                <a:spcPts val="500"/>
              </a:spcBef>
              <a:buNone/>
            </a:pPr>
            <a:r>
              <a:rPr lang="en-US" b="1" dirty="0">
                <a:solidFill>
                  <a:srgbClr val="00ABBD"/>
                </a:solidFill>
                <a:latin typeface="Courier New" panose="02070309020205020404" pitchFamily="49" charset="0"/>
              </a:rPr>
              <a:t>  OR	 Department='Climbing';</a:t>
            </a:r>
          </a:p>
          <a:p>
            <a:endParaRPr lang="en-US" dirty="0"/>
          </a:p>
        </p:txBody>
      </p:sp>
      <p:pic>
        <p:nvPicPr>
          <p:cNvPr id="5" name="Picture 4">
            <a:extLst>
              <a:ext uri="{FF2B5EF4-FFF2-40B4-BE49-F238E27FC236}">
                <a16:creationId xmlns:a16="http://schemas.microsoft.com/office/drawing/2014/main" id="{99494BB6-0338-442C-8ADD-1CB79364548D}"/>
              </a:ext>
            </a:extLst>
          </p:cNvPr>
          <p:cNvPicPr>
            <a:picLocks noChangeAspect="1"/>
          </p:cNvPicPr>
          <p:nvPr/>
        </p:nvPicPr>
        <p:blipFill>
          <a:blip r:embed="rId2"/>
          <a:stretch>
            <a:fillRect/>
          </a:stretch>
        </p:blipFill>
        <p:spPr>
          <a:xfrm>
            <a:off x="1875014" y="3526276"/>
            <a:ext cx="5393971" cy="1561289"/>
          </a:xfrm>
          <a:prstGeom prst="rect">
            <a:avLst/>
          </a:prstGeom>
        </p:spPr>
      </p:pic>
    </p:spTree>
    <p:extLst>
      <p:ext uri="{BB962C8B-B14F-4D97-AF65-F5344CB8AC3E}">
        <p14:creationId xmlns:p14="http://schemas.microsoft.com/office/powerpoint/2010/main" val="2729809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C1C36-AF6D-4417-854A-811D47478CD3}"/>
              </a:ext>
            </a:extLst>
          </p:cNvPr>
          <p:cNvSpPr>
            <a:spLocks noGrp="1"/>
          </p:cNvSpPr>
          <p:nvPr>
            <p:ph type="title"/>
          </p:nvPr>
        </p:nvSpPr>
        <p:spPr/>
        <p:txBody>
          <a:bodyPr/>
          <a:lstStyle/>
          <a:p>
            <a:r>
              <a:rPr lang="en-US" dirty="0"/>
              <a:t>SQL WHERE Clause Options IV</a:t>
            </a:r>
            <a:br>
              <a:rPr lang="en-US" dirty="0"/>
            </a:br>
            <a:r>
              <a:rPr lang="en-US" sz="3000" dirty="0"/>
              <a:t>SQL NOT Operator</a:t>
            </a:r>
            <a:endParaRPr lang="en-US" dirty="0"/>
          </a:p>
        </p:txBody>
      </p:sp>
      <p:sp>
        <p:nvSpPr>
          <p:cNvPr id="3" name="Text Placeholder 2">
            <a:extLst>
              <a:ext uri="{FF2B5EF4-FFF2-40B4-BE49-F238E27FC236}">
                <a16:creationId xmlns:a16="http://schemas.microsoft.com/office/drawing/2014/main" id="{FD59FB91-73BB-43D0-B485-F6320FD923EB}"/>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SKU_DATA</a:t>
            </a:r>
          </a:p>
          <a:p>
            <a:pPr marL="558800" marR="33720" lvl="1" indent="0">
              <a:spcBef>
                <a:spcPts val="500"/>
              </a:spcBef>
              <a:buNone/>
            </a:pPr>
            <a:r>
              <a:rPr lang="en-US" b="1" dirty="0">
                <a:solidFill>
                  <a:srgbClr val="00ABBD"/>
                </a:solidFill>
                <a:latin typeface="Courier New" panose="02070309020205020404" pitchFamily="49" charset="0"/>
              </a:rPr>
              <a:t>WHERE	Department='Water Sports’ </a:t>
            </a:r>
          </a:p>
          <a:p>
            <a:pPr marL="558800" marR="33720" lvl="1" indent="0">
              <a:spcBef>
                <a:spcPts val="500"/>
              </a:spcBef>
              <a:buNone/>
            </a:pPr>
            <a:r>
              <a:rPr lang="en-US" b="1" dirty="0">
                <a:solidFill>
                  <a:srgbClr val="00ABBD"/>
                </a:solidFill>
                <a:latin typeface="Courier New" panose="02070309020205020404" pitchFamily="49" charset="0"/>
              </a:rPr>
              <a:t>  AND NOT	Buyer='Nancy Meyers';</a:t>
            </a:r>
          </a:p>
          <a:p>
            <a:endParaRPr lang="en-US" dirty="0"/>
          </a:p>
        </p:txBody>
      </p:sp>
      <p:pic>
        <p:nvPicPr>
          <p:cNvPr id="5" name="Picture 4">
            <a:extLst>
              <a:ext uri="{FF2B5EF4-FFF2-40B4-BE49-F238E27FC236}">
                <a16:creationId xmlns:a16="http://schemas.microsoft.com/office/drawing/2014/main" id="{8B58C8E2-92F9-4F0E-A146-ECBBE6B3F452}"/>
              </a:ext>
            </a:extLst>
          </p:cNvPr>
          <p:cNvPicPr>
            <a:picLocks noChangeAspect="1"/>
          </p:cNvPicPr>
          <p:nvPr/>
        </p:nvPicPr>
        <p:blipFill>
          <a:blip r:embed="rId2"/>
          <a:stretch>
            <a:fillRect/>
          </a:stretch>
        </p:blipFill>
        <p:spPr>
          <a:xfrm>
            <a:off x="2029996" y="3560323"/>
            <a:ext cx="5084007" cy="1697477"/>
          </a:xfrm>
          <a:prstGeom prst="rect">
            <a:avLst/>
          </a:prstGeom>
        </p:spPr>
      </p:pic>
    </p:spTree>
    <p:extLst>
      <p:ext uri="{BB962C8B-B14F-4D97-AF65-F5344CB8AC3E}">
        <p14:creationId xmlns:p14="http://schemas.microsoft.com/office/powerpoint/2010/main" val="374689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BF59-8B33-4C99-A14B-20A89BF4B197}"/>
              </a:ext>
            </a:extLst>
          </p:cNvPr>
          <p:cNvSpPr>
            <a:spLocks noGrp="1"/>
          </p:cNvSpPr>
          <p:nvPr>
            <p:ph type="title"/>
          </p:nvPr>
        </p:nvSpPr>
        <p:spPr/>
        <p:txBody>
          <a:bodyPr/>
          <a:lstStyle/>
          <a:p>
            <a:r>
              <a:rPr lang="en-US" dirty="0"/>
              <a:t>SQL WHERE Clause Options V</a:t>
            </a:r>
            <a:br>
              <a:rPr lang="en-US" dirty="0"/>
            </a:br>
            <a:r>
              <a:rPr lang="en-US" sz="3000" dirty="0"/>
              <a:t>Sets of Values: SQL IN Operator</a:t>
            </a:r>
            <a:endParaRPr lang="en-US" dirty="0"/>
          </a:p>
        </p:txBody>
      </p:sp>
      <p:sp>
        <p:nvSpPr>
          <p:cNvPr id="3" name="Text Placeholder 2">
            <a:extLst>
              <a:ext uri="{FF2B5EF4-FFF2-40B4-BE49-F238E27FC236}">
                <a16:creationId xmlns:a16="http://schemas.microsoft.com/office/drawing/2014/main" id="{A5C04792-335B-4F81-8890-DE7FC4380771}"/>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SKU_DATA</a:t>
            </a:r>
          </a:p>
          <a:p>
            <a:pPr marL="588518" lvl="1" indent="0">
              <a:spcBef>
                <a:spcPts val="500"/>
              </a:spcBef>
              <a:buNone/>
            </a:pPr>
            <a:r>
              <a:rPr lang="en-US" b="1" dirty="0">
                <a:solidFill>
                  <a:srgbClr val="00ABBD"/>
                </a:solidFill>
                <a:latin typeface="Courier New" panose="02070309020205020404" pitchFamily="49" charset="0"/>
              </a:rPr>
              <a:t>WHERE	 Buyer IN ('Nancy Meyers', 'Cindy Lo', 'Jerry 		 Martin');</a:t>
            </a:r>
          </a:p>
          <a:p>
            <a:endParaRPr lang="en-US" dirty="0"/>
          </a:p>
        </p:txBody>
      </p:sp>
      <p:pic>
        <p:nvPicPr>
          <p:cNvPr id="5" name="Picture 4">
            <a:extLst>
              <a:ext uri="{FF2B5EF4-FFF2-40B4-BE49-F238E27FC236}">
                <a16:creationId xmlns:a16="http://schemas.microsoft.com/office/drawing/2014/main" id="{C02F68FB-F18F-4B60-9ED8-B773D35A271F}"/>
              </a:ext>
            </a:extLst>
          </p:cNvPr>
          <p:cNvPicPr>
            <a:picLocks noChangeAspect="1"/>
          </p:cNvPicPr>
          <p:nvPr/>
        </p:nvPicPr>
        <p:blipFill>
          <a:blip r:embed="rId2"/>
          <a:stretch>
            <a:fillRect/>
          </a:stretch>
        </p:blipFill>
        <p:spPr>
          <a:xfrm>
            <a:off x="2029967" y="3429000"/>
            <a:ext cx="5084065" cy="1857558"/>
          </a:xfrm>
          <a:prstGeom prst="rect">
            <a:avLst/>
          </a:prstGeom>
        </p:spPr>
      </p:pic>
    </p:spTree>
    <p:extLst>
      <p:ext uri="{BB962C8B-B14F-4D97-AF65-F5344CB8AC3E}">
        <p14:creationId xmlns:p14="http://schemas.microsoft.com/office/powerpoint/2010/main" val="3733807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E965-B327-460D-B042-E110DDFFEFF3}"/>
              </a:ext>
            </a:extLst>
          </p:cNvPr>
          <p:cNvSpPr>
            <a:spLocks noGrp="1"/>
          </p:cNvSpPr>
          <p:nvPr>
            <p:ph type="title"/>
          </p:nvPr>
        </p:nvSpPr>
        <p:spPr/>
        <p:txBody>
          <a:bodyPr/>
          <a:lstStyle/>
          <a:p>
            <a:r>
              <a:rPr lang="en-US" dirty="0"/>
              <a:t>SQL WHERE Clause Options VI</a:t>
            </a:r>
            <a:br>
              <a:rPr lang="en-US" dirty="0"/>
            </a:br>
            <a:r>
              <a:rPr lang="en-US" sz="3000" dirty="0"/>
              <a:t>Sets of Values: SQL NOT IN Operator</a:t>
            </a:r>
            <a:endParaRPr lang="en-US" dirty="0"/>
          </a:p>
        </p:txBody>
      </p:sp>
      <p:sp>
        <p:nvSpPr>
          <p:cNvPr id="3" name="Text Placeholder 2">
            <a:extLst>
              <a:ext uri="{FF2B5EF4-FFF2-40B4-BE49-F238E27FC236}">
                <a16:creationId xmlns:a16="http://schemas.microsoft.com/office/drawing/2014/main" id="{5AB8E85C-2CD0-4659-A00D-8DE68C33F193}"/>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SKU_DATA</a:t>
            </a:r>
          </a:p>
          <a:p>
            <a:pPr marL="588518" lvl="1" indent="0">
              <a:spcBef>
                <a:spcPts val="500"/>
              </a:spcBef>
              <a:buNone/>
            </a:pPr>
            <a:r>
              <a:rPr lang="en-US" b="1" dirty="0">
                <a:solidFill>
                  <a:srgbClr val="00ABBD"/>
                </a:solidFill>
                <a:latin typeface="Courier New" panose="02070309020205020404" pitchFamily="49" charset="0"/>
              </a:rPr>
              <a:t>WHERE	 Buyer NOT IN ('Nancy Meyers', 'Cindy Lo', 'Jerry 	 	 Martin');</a:t>
            </a:r>
          </a:p>
          <a:p>
            <a:endParaRPr lang="en-US" dirty="0"/>
          </a:p>
        </p:txBody>
      </p:sp>
      <p:pic>
        <p:nvPicPr>
          <p:cNvPr id="5" name="Picture 4">
            <a:extLst>
              <a:ext uri="{FF2B5EF4-FFF2-40B4-BE49-F238E27FC236}">
                <a16:creationId xmlns:a16="http://schemas.microsoft.com/office/drawing/2014/main" id="{C244431B-3372-44F1-84FB-3D11B20652DA}"/>
              </a:ext>
            </a:extLst>
          </p:cNvPr>
          <p:cNvPicPr>
            <a:picLocks noChangeAspect="1"/>
          </p:cNvPicPr>
          <p:nvPr/>
        </p:nvPicPr>
        <p:blipFill>
          <a:blip r:embed="rId2"/>
          <a:stretch>
            <a:fillRect/>
          </a:stretch>
        </p:blipFill>
        <p:spPr>
          <a:xfrm>
            <a:off x="1936169" y="3506821"/>
            <a:ext cx="5271662" cy="773349"/>
          </a:xfrm>
          <a:prstGeom prst="rect">
            <a:avLst/>
          </a:prstGeom>
        </p:spPr>
      </p:pic>
    </p:spTree>
    <p:extLst>
      <p:ext uri="{BB962C8B-B14F-4D97-AF65-F5344CB8AC3E}">
        <p14:creationId xmlns:p14="http://schemas.microsoft.com/office/powerpoint/2010/main" val="1457301267"/>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5742</TotalTime>
  <Words>1482</Words>
  <Application>Microsoft Office PowerPoint</Application>
  <PresentationFormat>On-screen Show (4:3)</PresentationFormat>
  <Paragraphs>179</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Courier New</vt:lpstr>
      <vt:lpstr>Noto Sans Symbols</vt:lpstr>
      <vt:lpstr>Times New Roman</vt:lpstr>
      <vt:lpstr>Verdana</vt:lpstr>
      <vt:lpstr>508 Lecture</vt:lpstr>
      <vt:lpstr>Database Processing: Fundamentals, Design, and Implementation</vt:lpstr>
      <vt:lpstr>Sorting the SQL Query Results I The SQL ORDER BY Clause</vt:lpstr>
      <vt:lpstr>Sorting the SQL Query Results II Ascending and Descending Sort Order</vt:lpstr>
      <vt:lpstr>SQL Logical Operators</vt:lpstr>
      <vt:lpstr>SQL WHERE Clause Options II SQL AND Operator</vt:lpstr>
      <vt:lpstr>SQL WHERE Clause Options III SQL OR Operator</vt:lpstr>
      <vt:lpstr>SQL WHERE Clause Options IV SQL NOT Operator</vt:lpstr>
      <vt:lpstr>SQL WHERE Clause Options V Sets of Values: SQL IN Operator</vt:lpstr>
      <vt:lpstr>SQL WHERE Clause Options VI Sets of Values: SQL NOT IN Operator</vt:lpstr>
      <vt:lpstr>SQL WHERE Clause Options VII Ranges of Values: Using Math Symbols</vt:lpstr>
      <vt:lpstr>SQL WHERE Clause Options VIII Ranges of Values: SQL BETWEEN Operator</vt:lpstr>
      <vt:lpstr>SQL WHERE Clause Options IX Ranges of Values: SQL NOT BETWEEN Operator</vt:lpstr>
      <vt:lpstr>SQL WHERE Clause Options X Character String Patterns: SQL Wildcard Characters</vt:lpstr>
      <vt:lpstr>SQL WHERE Clause Options XI Character String Patterns: SQL Like Operator I</vt:lpstr>
      <vt:lpstr>SQL WHERE Clause Options XII Character String Patterns: SQL Like Operator II</vt:lpstr>
      <vt:lpstr>SQL WHERE Clause Options XIII Character String Patterns: SQL Like Operator III</vt:lpstr>
      <vt:lpstr>SQL WHERE Clause Options XIV Using NULL Values: SQL IS NULL Operator</vt:lpstr>
      <vt:lpstr>SQL WHERE Clause Options XV Using NULL Values: SQL IS NOT NULL Operator</vt:lpstr>
      <vt:lpstr>SQL Built-in Aggregate Functions</vt:lpstr>
      <vt:lpstr>Performing Calculations in SQL Queries Using SQL Built-in Aggregate Functions: SUM</vt:lpstr>
      <vt:lpstr>Performing Calculations in SQL Queries Using SQL Built-in Aggregate Functions: SUM, AVG, MIN AND MAX</vt:lpstr>
      <vt:lpstr>Performing Calculations in SQL Queries Using SQL Built-in Aggregate Functions: COUNT(*)</vt:lpstr>
      <vt:lpstr>Performing Calculations in SQL Queries Using SQL Built-in Aggregate Functions: COUNT({Name})</vt:lpstr>
      <vt:lpstr>Performing Calculations in SQL Queries SQL Expressions I</vt:lpstr>
      <vt:lpstr>Performing Calculations in SQL Queries SQL Expressions II</vt:lpstr>
      <vt:lpstr>Performing Calculations in SQL Queries Using SQL Expressions I</vt:lpstr>
      <vt:lpstr>Performing Calculations in SQL Queries Using SQL Expressions II</vt:lpstr>
      <vt:lpstr>Performing Calculations in SQL Queries Using SQL Expressions with String Functions: Concatenation</vt:lpstr>
      <vt:lpstr>Performing Calculations in SQL Queries Using SQL Expressions with String Functions: Concatenation</vt:lpstr>
      <vt:lpstr>Grouping Rows in SQL Queries The SQL GROUP BY Clause</vt:lpstr>
      <vt:lpstr>Grouping Rows in SQL Queries The SQL HAVING Clause</vt:lpstr>
      <vt:lpstr>Grouping Rows in SQL Queries</vt:lpstr>
      <vt:lpstr>Grouping Rows in SQL Queries Grouping by More Than One Column</vt:lpstr>
      <vt:lpstr>Grouping Rows in SQL Queries Using the SQL ORDER BY Clause with Groupings</vt:lpstr>
      <vt:lpstr>Database Processing Fundamentals, Design, and Implementation (15th Edition)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PowerPoint Template</dc:title>
  <dc:creator>Harold Wise</dc:creator>
  <cp:lastModifiedBy>roly</cp:lastModifiedBy>
  <cp:revision>113</cp:revision>
  <dcterms:modified xsi:type="dcterms:W3CDTF">2021-02-13T17:41:19Z</dcterms:modified>
</cp:coreProperties>
</file>